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Override PartName="/customXml/itemProps7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312" r:id="rId3"/>
    <p:sldId id="285" r:id="rId4"/>
    <p:sldId id="370" r:id="rId5"/>
    <p:sldId id="281" r:id="rId6"/>
    <p:sldId id="283" r:id="rId7"/>
    <p:sldId id="346" r:id="rId8"/>
    <p:sldId id="286" r:id="rId9"/>
    <p:sldId id="343" r:id="rId10"/>
    <p:sldId id="291" r:id="rId11"/>
    <p:sldId id="345" r:id="rId12"/>
    <p:sldId id="344" r:id="rId13"/>
    <p:sldId id="292" r:id="rId14"/>
    <p:sldId id="347" r:id="rId15"/>
    <p:sldId id="293" r:id="rId16"/>
    <p:sldId id="349" r:id="rId17"/>
    <p:sldId id="294" r:id="rId18"/>
    <p:sldId id="350" r:id="rId19"/>
    <p:sldId id="351" r:id="rId20"/>
    <p:sldId id="295" r:id="rId21"/>
    <p:sldId id="297" r:id="rId22"/>
    <p:sldId id="352" r:id="rId23"/>
    <p:sldId id="354" r:id="rId24"/>
    <p:sldId id="355" r:id="rId25"/>
    <p:sldId id="353" r:id="rId26"/>
    <p:sldId id="296" r:id="rId27"/>
    <p:sldId id="308" r:id="rId28"/>
    <p:sldId id="309" r:id="rId29"/>
    <p:sldId id="356" r:id="rId30"/>
    <p:sldId id="310" r:id="rId31"/>
  </p:sldIdLst>
  <p:sldSz cx="12192000" cy="6858000"/>
  <p:notesSz cx="6858000" cy="9144000"/>
  <p:custDataLst>
    <p:tags r:id="rId3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6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gs" Target="tags/tag8.xml"/><Relationship Id="rId38" Type="http://schemas.openxmlformats.org/officeDocument/2006/relationships/customXml" Target="../customXml/item1.xml"/><Relationship Id="rId37" Type="http://schemas.openxmlformats.org/officeDocument/2006/relationships/customXmlProps" Target="../customXml/itemProps7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notesMaster" Target="notesMasters/notesMaster1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68FDF-07A1-480C-946C-58A06B904E9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FF0D2D-2D3F-4DB0-87F1-5EE520B1333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6" Type="http://schemas.openxmlformats.org/officeDocument/2006/relationships/image" Target="../media/image5.png"/><Relationship Id="rId5" Type="http://schemas.microsoft.com/office/2007/relationships/hdphoto" Target="../media/image4.wdp"/><Relationship Id="rId4" Type="http://schemas.openxmlformats.org/officeDocument/2006/relationships/image" Target="../media/image3.png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91" t="7485" r="3215" b="3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流程图: 过程 5"/>
          <p:cNvSpPr/>
          <p:nvPr userDrawn="1"/>
        </p:nvSpPr>
        <p:spPr>
          <a:xfrm>
            <a:off x="210457" y="185057"/>
            <a:ext cx="11771086" cy="6487886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8007673" y="1"/>
            <a:ext cx="4184325" cy="144049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5128319"/>
            <a:ext cx="4184325" cy="172968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85296-D050-4153-8947-4F5C2CB744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3CF58-A681-459F-B5CB-F82D723E00E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microsoft.com/office/2007/relationships/hdphoto" Target="../media/image7.wdp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10.wdp"/><Relationship Id="rId1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microsoft.com/office/2007/relationships/hdphoto" Target="../media/image10.wdp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7.wdp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98" r="21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347703" y="2257663"/>
            <a:ext cx="940308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zh-CN" sz="6600" b="1" dirty="0" smtClean="0">
                <a:solidFill>
                  <a:schemeClr val="bg1"/>
                </a:solidFill>
                <a:effectLst>
                  <a:outerShdw blurRad="127000" dist="38100" dir="2700000" algn="tl">
                    <a:srgbClr val="000000">
                      <a:alpha val="43137"/>
                    </a:srgbClr>
                  </a:outerShdw>
                </a:effectLst>
              </a:rPr>
              <a:t>好相惠信息系统内训资料</a:t>
            </a:r>
            <a:endParaRPr lang="zh-CN" altLang="zh-CN" sz="6600" b="1" dirty="0" smtClean="0">
              <a:solidFill>
                <a:schemeClr val="bg1"/>
              </a:solidFill>
              <a:effectLst>
                <a:outerShdw blurRad="1270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33803" y="3621564"/>
            <a:ext cx="3230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</a:rPr>
              <a:t>（二）云鼎系统盘点篇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609908" y="4410432"/>
            <a:ext cx="87693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张</a:t>
            </a:r>
            <a:r>
              <a:rPr lang="en-US" altLang="zh-CN" sz="2400" dirty="0" smtClean="0">
                <a:solidFill>
                  <a:schemeClr val="bg1"/>
                </a:solidFill>
              </a:rPr>
              <a:t> </a:t>
            </a:r>
            <a:r>
              <a:rPr lang="zh-CN" altLang="en-US" sz="2400" dirty="0" smtClean="0">
                <a:solidFill>
                  <a:schemeClr val="bg1"/>
                </a:solidFill>
              </a:rPr>
              <a:t>命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53698" y="5020667"/>
            <a:ext cx="128460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2022.06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5209540" y="326390"/>
            <a:ext cx="1594485" cy="15944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decel="7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855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5*sin(rand(0-360)+0)+2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9" dur="998" fill="hold">
                                          <p:stCondLst>
                                            <p:cond delay="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" dur="998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1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14" fill="hold">
                                          <p:stCondLst>
                                            <p:cond delay="2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build="allAtOnce"/>
      <p:bldP spid="6" grpId="1"/>
      <p:bldP spid="8" grpId="0" bldLvl="0" build="allAtOnce"/>
      <p:bldP spid="8" grpId="1"/>
      <p:bldP spid="10" grpId="0" bldLvl="0" build="allAtOnce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23" t="7842" r="14520" b="375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989370" y="2079744"/>
            <a:ext cx="21130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目 录</a:t>
            </a:r>
            <a:endParaRPr lang="zh-CN" alt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4680005" y="1911388"/>
            <a:ext cx="1409700" cy="6477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dist="127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699055" y="2752525"/>
            <a:ext cx="1409700" cy="6477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dist="127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680005" y="3567693"/>
            <a:ext cx="1409700" cy="6477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dist="127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680005" y="4387317"/>
            <a:ext cx="1409700" cy="6477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dist="1270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11166" y="1939554"/>
            <a:ext cx="2672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盘点前准备工作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11166" y="2793937"/>
            <a:ext cx="3027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盘点初始化、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初盘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11166" y="3609105"/>
            <a:ext cx="2672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差异、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复盘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11166" y="4428729"/>
            <a:ext cx="2672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盘点结束、审核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709345" y="3218518"/>
            <a:ext cx="2673127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CONTENTS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23" t="7842" r="14520" b="375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ECB019B1-382A-4266-B25C-5B523AA43C14-2" descr="C:/Users/Administrator.USER-20220513LF/AppData/Local/Temp/wpp.phiSOzwp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43" y="2575243"/>
            <a:ext cx="10800715" cy="287337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480274" y="1232814"/>
            <a:ext cx="32308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盘点流程图</a:t>
            </a:r>
            <a:endParaRPr lang="en-US" altLang="zh-CN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91" t="7485" r="3215" b="3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2717925" y="2655273"/>
            <a:ext cx="1472950" cy="1472948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254000" dist="190500" dir="27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379309" y="2977159"/>
            <a:ext cx="50596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盘点前的准备工作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28387" y="494981"/>
            <a:ext cx="2621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盘点前的准备工作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284415" y="1354611"/>
            <a:ext cx="3338286" cy="578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l"/>
            <a:r>
              <a:rPr lang="zh-CN" b="1" dirty="0">
                <a:solidFill>
                  <a:schemeClr val="bg1"/>
                </a:solidFill>
                <a:cs typeface="+mn-ea"/>
                <a:sym typeface="+mn-lt"/>
              </a:rPr>
              <a:t>一、</a:t>
            </a:r>
            <a:r>
              <a:rPr altLang="zh-CN" b="1" dirty="0">
                <a:solidFill>
                  <a:schemeClr val="bg1"/>
                </a:solidFill>
                <a:cs typeface="+mn-ea"/>
                <a:sym typeface="+mn-lt"/>
              </a:rPr>
              <a:t>检查所有业务单据</a:t>
            </a:r>
            <a:endParaRPr altLang="zh-CN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57350" y="2096770"/>
            <a:ext cx="938847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cs typeface="+mn-ea"/>
                <a:sym typeface="+mn-lt"/>
              </a:rPr>
              <a:t>1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lang="zh-CN" altLang="zh-CN" dirty="0">
                <a:cs typeface="+mn-ea"/>
                <a:sym typeface="+mn-lt"/>
              </a:rPr>
              <a:t>自已建立的单据是否要审核或删除；</a:t>
            </a:r>
            <a:r>
              <a:rPr lang="zh-CN" altLang="en-US" dirty="0">
                <a:solidFill>
                  <a:srgbClr val="00B0F0"/>
                </a:solidFill>
                <a:cs typeface="+mn-ea"/>
                <a:sym typeface="+mn-lt"/>
              </a:rPr>
              <a:t>【报表中心】</a:t>
            </a:r>
            <a:r>
              <a:rPr lang="en-US" altLang="zh-CN" dirty="0">
                <a:solidFill>
                  <a:srgbClr val="00B0F0"/>
                </a:solidFill>
                <a:cs typeface="+mn-ea"/>
                <a:sym typeface="+mn-lt"/>
              </a:rPr>
              <a:t>--</a:t>
            </a:r>
            <a:r>
              <a:rPr lang="zh-CN" altLang="en-US" dirty="0">
                <a:solidFill>
                  <a:srgbClr val="00B0F0"/>
                </a:solidFill>
                <a:cs typeface="+mn-ea"/>
                <a:sym typeface="+mn-lt"/>
              </a:rPr>
              <a:t>【定制报表】</a:t>
            </a:r>
            <a:r>
              <a:rPr lang="en-US" altLang="zh-CN" dirty="0">
                <a:solidFill>
                  <a:srgbClr val="00B0F0"/>
                </a:solidFill>
                <a:cs typeface="+mn-ea"/>
                <a:sym typeface="+mn-lt"/>
              </a:rPr>
              <a:t>--</a:t>
            </a:r>
            <a:r>
              <a:rPr lang="zh-CN" altLang="en-US" dirty="0">
                <a:solidFill>
                  <a:srgbClr val="00B0F0"/>
                </a:solidFill>
                <a:cs typeface="+mn-ea"/>
                <a:sym typeface="+mn-lt"/>
              </a:rPr>
              <a:t>【未审核单据查询】</a:t>
            </a:r>
            <a:endParaRPr lang="zh-CN" altLang="zh-CN" dirty="0">
              <a:solidFill>
                <a:srgbClr val="00B0F0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cs typeface="+mn-ea"/>
                <a:sym typeface="+mn-lt"/>
              </a:rPr>
              <a:t>2</a:t>
            </a:r>
            <a:r>
              <a:rPr lang="zh-CN" altLang="en-US" dirty="0">
                <a:cs typeface="+mn-ea"/>
                <a:sym typeface="+mn-lt"/>
              </a:rPr>
              <a:t>、配送收货、配退收货、调拨收货等；</a:t>
            </a:r>
            <a:r>
              <a:rPr lang="zh-CN" altLang="en-US" dirty="0">
                <a:solidFill>
                  <a:srgbClr val="00B0F0"/>
                </a:solidFill>
                <a:cs typeface="+mn-ea"/>
                <a:sym typeface="+mn-lt"/>
              </a:rPr>
              <a:t>【功能模块】</a:t>
            </a:r>
            <a:r>
              <a:rPr lang="en-US" altLang="zh-CN" dirty="0">
                <a:solidFill>
                  <a:srgbClr val="00B0F0"/>
                </a:solidFill>
                <a:cs typeface="+mn-ea"/>
                <a:sym typeface="+mn-lt"/>
              </a:rPr>
              <a:t>--</a:t>
            </a:r>
            <a:r>
              <a:rPr lang="zh-CN" altLang="en-US" dirty="0">
                <a:solidFill>
                  <a:srgbClr val="00B0F0"/>
                </a:solidFill>
                <a:cs typeface="+mn-ea"/>
                <a:sym typeface="+mn-lt"/>
              </a:rPr>
              <a:t>【仓库】</a:t>
            </a:r>
            <a:r>
              <a:rPr lang="en-US" altLang="zh-CN" dirty="0">
                <a:solidFill>
                  <a:srgbClr val="00B0F0"/>
                </a:solidFill>
                <a:cs typeface="+mn-ea"/>
                <a:sym typeface="+mn-lt"/>
              </a:rPr>
              <a:t>--</a:t>
            </a:r>
            <a:r>
              <a:rPr lang="zh-CN" altLang="en-US" dirty="0">
                <a:solidFill>
                  <a:srgbClr val="00B0F0"/>
                </a:solidFill>
                <a:cs typeface="+mn-ea"/>
                <a:sym typeface="+mn-lt"/>
              </a:rPr>
              <a:t>【待收货单据】</a:t>
            </a:r>
            <a:endParaRPr lang="zh-CN" altLang="en-US" dirty="0">
              <a:solidFill>
                <a:srgbClr val="00B0F0"/>
              </a:solidFill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1085" y="3490595"/>
            <a:ext cx="10194290" cy="2257425"/>
          </a:xfrm>
          <a:prstGeom prst="rect">
            <a:avLst/>
          </a:prstGeom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239727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24225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673565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0510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build="p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28387" y="494981"/>
            <a:ext cx="26212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盘点前的准备工作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322515" y="1410624"/>
            <a:ext cx="3338286" cy="5788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l"/>
            <a:r>
              <a:rPr lang="zh-CN" altLang="en-US" b="1" dirty="0">
                <a:solidFill>
                  <a:schemeClr val="bg1"/>
                </a:solidFill>
              </a:rPr>
              <a:t>二、日结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22705" y="2376805"/>
            <a:ext cx="3964305" cy="216852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dirty="0">
                <a:cs typeface="+mn-ea"/>
                <a:sym typeface="+mn-lt"/>
              </a:rPr>
              <a:t>1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lang="zh-CN" altLang="zh-CN" dirty="0">
                <a:cs typeface="+mn-ea"/>
                <a:sym typeface="+mn-lt"/>
              </a:rPr>
              <a:t>店长工号登录系统后台，进入</a:t>
            </a:r>
            <a:r>
              <a:rPr lang="zh-CN" altLang="zh-CN" dirty="0">
                <a:solidFill>
                  <a:schemeClr val="accent3"/>
                </a:solidFill>
                <a:cs typeface="+mn-ea"/>
                <a:sym typeface="+mn-lt"/>
              </a:rPr>
              <a:t>【系统】--【门店销售日结】</a:t>
            </a:r>
            <a:r>
              <a:rPr lang="zh-CN" altLang="zh-CN" dirty="0">
                <a:cs typeface="+mn-ea"/>
                <a:sym typeface="+mn-lt"/>
              </a:rPr>
              <a:t>；</a:t>
            </a:r>
            <a:endParaRPr lang="zh-CN"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cs typeface="+mn-ea"/>
                <a:sym typeface="+mn-lt"/>
              </a:rPr>
              <a:t>2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lang="zh-CN" altLang="zh-CN" dirty="0">
                <a:cs typeface="+mn-ea"/>
                <a:sym typeface="+mn-lt"/>
              </a:rPr>
              <a:t>点击</a:t>
            </a:r>
            <a:r>
              <a:rPr lang="zh-CN" altLang="zh-CN" dirty="0">
                <a:solidFill>
                  <a:schemeClr val="accent3"/>
                </a:solidFill>
                <a:cs typeface="+mn-ea"/>
                <a:sym typeface="+mn-lt"/>
              </a:rPr>
              <a:t>【开始汇总】</a:t>
            </a:r>
            <a:r>
              <a:rPr lang="zh-CN" altLang="zh-CN" dirty="0">
                <a:cs typeface="+mn-ea"/>
                <a:sym typeface="+mn-lt"/>
              </a:rPr>
              <a:t>按钮，等待一会，下边出现“.......已完成”表示日结完成！</a:t>
            </a:r>
            <a:endParaRPr lang="zh-CN" altLang="zh-CN" dirty="0">
              <a:cs typeface="+mn-ea"/>
              <a:sym typeface="+mn-lt"/>
            </a:endParaRPr>
          </a:p>
        </p:txBody>
      </p:sp>
      <p:pic>
        <p:nvPicPr>
          <p:cNvPr id="102" name="图片 101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475605" y="1616710"/>
            <a:ext cx="5561330" cy="40214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28935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677188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247895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245379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91" t="7485" r="3215" b="3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3739640" y="2283223"/>
            <a:ext cx="1472950" cy="1472948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254000" dist="190500" dir="27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25490" y="2374453"/>
            <a:ext cx="26212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盘点开始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14340" y="3329305"/>
            <a:ext cx="34988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预盘、初始化、初盘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zh-CN" altLang="en-US" sz="2400" b="1" dirty="0">
                <a:cs typeface="+mn-ea"/>
                <a:sym typeface="+mn-lt"/>
              </a:rPr>
              <a:t>盘点开始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53740" y="3628390"/>
            <a:ext cx="568388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zh-CN" dirty="0">
                <a:cs typeface="+mn-ea"/>
                <a:sym typeface="+mn-lt"/>
              </a:rPr>
              <a:t>例如，某仓库里的货物，在盘点前后基本不会有库存变化的商品，可以预先盘点</a:t>
            </a:r>
            <a:endParaRPr lang="zh-CN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88460" y="1361581"/>
            <a:ext cx="5748704" cy="9249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cs typeface="+mn-ea"/>
                <a:sym typeface="+mn-lt"/>
              </a:rPr>
              <a:t>预盘</a:t>
            </a:r>
            <a:endParaRPr lang="zh-CN" altLang="zh-CN" sz="2400" b="1" dirty="0">
              <a:cs typeface="+mn-ea"/>
              <a:sym typeface="+mn-lt"/>
            </a:endParaRPr>
          </a:p>
        </p:txBody>
      </p:sp>
      <p:sp>
        <p:nvSpPr>
          <p:cNvPr id="10" name="等腰三角形 9"/>
          <p:cNvSpPr/>
          <p:nvPr/>
        </p:nvSpPr>
        <p:spPr>
          <a:xfrm rot="10800000">
            <a:off x="5841175" y="2738518"/>
            <a:ext cx="508044" cy="437969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265974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497278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51603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49997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616481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49997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9993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43124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9997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61648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4" grpId="0"/>
      <p:bldP spid="10" grpId="1" animBg="1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zh-CN" altLang="en-US" sz="2400" b="1" dirty="0">
                <a:cs typeface="+mn-ea"/>
                <a:sym typeface="+mn-lt"/>
              </a:rPr>
              <a:t>盘点开始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15110" y="2833370"/>
            <a:ext cx="937450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dirty="0">
                <a:cs typeface="+mn-ea"/>
                <a:sym typeface="+mn-lt"/>
              </a:rPr>
              <a:t>1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altLang="zh-CN" dirty="0">
                <a:cs typeface="+mn-ea"/>
                <a:sym typeface="+mn-lt"/>
              </a:rPr>
              <a:t>进入【门店】--【盘点初始化】</a:t>
            </a:r>
            <a:r>
              <a:rPr lang="zh-CN" dirty="0">
                <a:cs typeface="+mn-ea"/>
                <a:sym typeface="+mn-lt"/>
              </a:rPr>
              <a:t>，点击【新增】，选择【盘点仓库】，一般默认就行；</a:t>
            </a:r>
            <a:endParaRPr lang="zh-CN" dirty="0">
              <a:cs typeface="+mn-ea"/>
              <a:sym typeface="+mn-lt"/>
            </a:endParaRPr>
          </a:p>
          <a:p>
            <a:pPr algn="l">
              <a:lnSpc>
                <a:spcPct val="200000"/>
              </a:lnSpc>
            </a:pPr>
            <a:r>
              <a:rPr lang="en-US" altLang="zh-CN" dirty="0">
                <a:cs typeface="+mn-ea"/>
                <a:sym typeface="+mn-lt"/>
              </a:rPr>
              <a:t>2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lang="zh-CN" dirty="0">
                <a:cs typeface="+mn-ea"/>
                <a:sym typeface="+mn-lt"/>
              </a:rPr>
              <a:t>选择【盘点范围】，根据实际情况，是进行【全店盘点】还是指定商品、或类别等；</a:t>
            </a:r>
            <a:endParaRPr lang="zh-CN" dirty="0">
              <a:cs typeface="+mn-ea"/>
              <a:sym typeface="+mn-lt"/>
            </a:endParaRPr>
          </a:p>
          <a:p>
            <a:pPr algn="l">
              <a:lnSpc>
                <a:spcPct val="200000"/>
              </a:lnSpc>
            </a:pPr>
            <a:r>
              <a:rPr lang="en-US" altLang="zh-CN" dirty="0">
                <a:cs typeface="+mn-ea"/>
                <a:sym typeface="+mn-lt"/>
              </a:rPr>
              <a:t>3</a:t>
            </a:r>
            <a:r>
              <a:rPr lang="zh-CN" altLang="en-US" dirty="0">
                <a:cs typeface="+mn-ea"/>
                <a:sym typeface="+mn-lt"/>
              </a:rPr>
              <a:t>、输入或</a:t>
            </a:r>
            <a:r>
              <a:rPr lang="zh-CN" dirty="0">
                <a:cs typeface="+mn-ea"/>
                <a:sym typeface="+mn-lt"/>
              </a:rPr>
              <a:t>选择【机构编码】，一般就是当前门店；</a:t>
            </a:r>
            <a:endParaRPr lang="zh-CN" dirty="0">
              <a:cs typeface="+mn-ea"/>
              <a:sym typeface="+mn-lt"/>
            </a:endParaRPr>
          </a:p>
          <a:p>
            <a:pPr algn="l">
              <a:lnSpc>
                <a:spcPct val="200000"/>
              </a:lnSpc>
            </a:pPr>
            <a:r>
              <a:rPr lang="en-US" altLang="zh-CN" dirty="0">
                <a:cs typeface="+mn-ea"/>
                <a:sym typeface="+mn-lt"/>
              </a:rPr>
              <a:t>4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lang="zh-CN" dirty="0">
                <a:cs typeface="+mn-ea"/>
                <a:sym typeface="+mn-lt"/>
              </a:rPr>
              <a:t>确认选择都正确后，依次点击</a:t>
            </a:r>
            <a:r>
              <a:rPr lang="zh-CN" dirty="0">
                <a:solidFill>
                  <a:srgbClr val="FF0000"/>
                </a:solidFill>
                <a:cs typeface="+mn-ea"/>
                <a:sym typeface="+mn-lt"/>
              </a:rPr>
              <a:t>【保存】【提交】【审批】</a:t>
            </a:r>
            <a:r>
              <a:rPr lang="zh-CN" dirty="0">
                <a:cs typeface="+mn-ea"/>
                <a:sym typeface="+mn-lt"/>
              </a:rPr>
              <a:t>，完成盘点初始化</a:t>
            </a:r>
            <a:endParaRPr lang="zh-CN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45915" y="1121551"/>
            <a:ext cx="5748704" cy="9249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cs typeface="+mn-ea"/>
                <a:sym typeface="+mn-lt"/>
              </a:rPr>
              <a:t>盘点初始化</a:t>
            </a:r>
            <a:endParaRPr lang="zh-CN" altLang="zh-CN" sz="2400" b="1" dirty="0">
              <a:cs typeface="+mn-ea"/>
              <a:sym typeface="+mn-lt"/>
            </a:endParaRPr>
          </a:p>
        </p:txBody>
      </p:sp>
      <p:sp>
        <p:nvSpPr>
          <p:cNvPr id="10" name="等腰三角形 9"/>
          <p:cNvSpPr/>
          <p:nvPr/>
        </p:nvSpPr>
        <p:spPr>
          <a:xfrm rot="10800000">
            <a:off x="5766245" y="2220993"/>
            <a:ext cx="508044" cy="437969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456538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0872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6696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0872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0872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41188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0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81343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0872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5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9378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23097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9378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35578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0872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8134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7" grpId="1" animBg="1"/>
      <p:bldP spid="4" grpId="0"/>
      <p:bldP spid="7" grpId="2" animBg="1"/>
      <p:bldP spid="10" grpId="1" animBg="1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zh-CN" altLang="en-US" sz="2400" b="1" dirty="0">
                <a:cs typeface="+mn-ea"/>
                <a:sym typeface="+mn-lt"/>
              </a:rPr>
              <a:t>盘点开始</a:t>
            </a:r>
            <a:endParaRPr lang="zh-CN" altLang="en-US" sz="2400" b="1" dirty="0"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0" y="1717040"/>
            <a:ext cx="5715000" cy="42862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166110" y="1197610"/>
            <a:ext cx="58597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如果没日结，会有如图提示，不允许进行初始化的审核</a:t>
            </a:r>
            <a:r>
              <a:rPr lang="en-US" altLang="zh-CN">
                <a:solidFill>
                  <a:srgbClr val="FF0000"/>
                </a:solidFill>
              </a:rPr>
              <a:t>...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zh-CN" altLang="en-US" sz="2400" b="1" dirty="0">
                <a:cs typeface="+mn-ea"/>
                <a:sym typeface="+mn-lt"/>
              </a:rPr>
              <a:t>盘点开始</a:t>
            </a:r>
            <a:endParaRPr lang="zh-CN" altLang="en-US" sz="2400" b="1" dirty="0"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097530" y="1346835"/>
            <a:ext cx="5748020" cy="4548505"/>
            <a:chOff x="4878" y="2121"/>
            <a:chExt cx="9052" cy="7163"/>
          </a:xfrm>
        </p:grpSpPr>
        <p:sp>
          <p:nvSpPr>
            <p:cNvPr id="7" name="矩形 6"/>
            <p:cNvSpPr/>
            <p:nvPr>
              <p:custDataLst>
                <p:tags r:id="rId1"/>
              </p:custDataLst>
            </p:nvPr>
          </p:nvSpPr>
          <p:spPr>
            <a:xfrm>
              <a:off x="4878" y="2121"/>
              <a:ext cx="9053" cy="145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 sz="2400" b="1" dirty="0">
                  <a:cs typeface="+mn-ea"/>
                  <a:sym typeface="+mn-lt"/>
                </a:rPr>
                <a:t>初盘</a:t>
              </a:r>
              <a:r>
                <a:rPr lang="en-US" altLang="zh-CN" sz="2400" b="1" dirty="0">
                  <a:cs typeface="+mn-ea"/>
                  <a:sym typeface="+mn-lt"/>
                </a:rPr>
                <a:t> - </a:t>
              </a:r>
              <a:r>
                <a:rPr lang="zh-CN" altLang="en-US" sz="2400" b="1" dirty="0">
                  <a:cs typeface="+mn-ea"/>
                  <a:sym typeface="+mn-lt"/>
                </a:rPr>
                <a:t>数据</a:t>
              </a:r>
              <a:r>
                <a:rPr lang="zh-CN" altLang="zh-CN" sz="2400" b="1" dirty="0">
                  <a:cs typeface="+mn-ea"/>
                  <a:sym typeface="+mn-lt"/>
                </a:rPr>
                <a:t>录入</a:t>
              </a:r>
              <a:endParaRPr lang="zh-CN" altLang="zh-CN" sz="2400" b="1" dirty="0">
                <a:cs typeface="+mn-ea"/>
                <a:sym typeface="+mn-lt"/>
              </a:endParaRPr>
            </a:p>
          </p:txBody>
        </p:sp>
        <p:sp>
          <p:nvSpPr>
            <p:cNvPr id="10" name="等腰三角形 9"/>
            <p:cNvSpPr/>
            <p:nvPr>
              <p:custDataLst>
                <p:tags r:id="rId2"/>
              </p:custDataLst>
            </p:nvPr>
          </p:nvSpPr>
          <p:spPr>
            <a:xfrm rot="10800000">
              <a:off x="9005" y="3940"/>
              <a:ext cx="800" cy="69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>
              <p:custDataLst>
                <p:tags r:id="rId3"/>
              </p:custDataLst>
            </p:nvPr>
          </p:nvSpPr>
          <p:spPr>
            <a:xfrm>
              <a:off x="5769" y="5270"/>
              <a:ext cx="7272" cy="912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altLang="zh-CN" sz="2000" b="1" dirty="0">
                  <a:solidFill>
                    <a:schemeClr val="bg1"/>
                  </a:solidFill>
                  <a:cs typeface="+mn-ea"/>
                  <a:sym typeface="+mn-lt"/>
                </a:rPr>
                <a:t>1、电脑端手</a:t>
              </a:r>
              <a:r>
                <a:rPr lang="zh-CN" sz="2000" b="1" dirty="0">
                  <a:solidFill>
                    <a:schemeClr val="bg1"/>
                  </a:solidFill>
                  <a:cs typeface="+mn-ea"/>
                  <a:sym typeface="+mn-lt"/>
                </a:rPr>
                <a:t>工</a:t>
              </a:r>
              <a:r>
                <a:rPr altLang="zh-CN" sz="2000" b="1" dirty="0">
                  <a:solidFill>
                    <a:schemeClr val="bg1"/>
                  </a:solidFill>
                  <a:cs typeface="+mn-ea"/>
                  <a:sym typeface="+mn-lt"/>
                </a:rPr>
                <a:t>录入</a:t>
              </a:r>
              <a:endParaRPr altLang="zh-CN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>
              <p:custDataLst>
                <p:tags r:id="rId4"/>
              </p:custDataLst>
            </p:nvPr>
          </p:nvSpPr>
          <p:spPr>
            <a:xfrm>
              <a:off x="5769" y="6821"/>
              <a:ext cx="7272" cy="9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zh-CN" sz="2000" b="1" dirty="0">
                  <a:solidFill>
                    <a:schemeClr val="bg1"/>
                  </a:solidFill>
                  <a:cs typeface="+mn-ea"/>
                  <a:sym typeface="+mn-lt"/>
                </a:rPr>
                <a:t>2、从盘点机导入</a:t>
              </a:r>
              <a:endParaRPr lang="zh-CN" altLang="zh-CN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" name="圆角矩形 5"/>
            <p:cNvSpPr/>
            <p:nvPr>
              <p:custDataLst>
                <p:tags r:id="rId5"/>
              </p:custDataLst>
            </p:nvPr>
          </p:nvSpPr>
          <p:spPr>
            <a:xfrm>
              <a:off x="5787" y="8372"/>
              <a:ext cx="7272" cy="912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、店务通</a:t>
              </a:r>
              <a:r>
                <a:rPr lang="en-US" altLang="zh-CN" sz="2000" b="1" dirty="0">
                  <a:solidFill>
                    <a:schemeClr val="bg1"/>
                  </a:solidFill>
                  <a:cs typeface="+mn-ea"/>
                  <a:sym typeface="+mn-lt"/>
                </a:rPr>
                <a:t>APP</a:t>
              </a:r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录入</a:t>
              </a:r>
              <a:endParaRPr lang="zh-CN" altLang="en-US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27986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48983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706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sz="2400" b="1" dirty="0">
                <a:cs typeface="+mn-ea"/>
                <a:sym typeface="+mn-lt"/>
              </a:rPr>
              <a:t>电脑端录入</a:t>
            </a:r>
            <a:endParaRPr sz="2400" b="1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72260" y="2089785"/>
            <a:ext cx="9071610" cy="3830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dirty="0">
                <a:solidFill>
                  <a:srgbClr val="333333"/>
                </a:solidFill>
                <a:latin typeface="+mn-ea"/>
              </a:rPr>
              <a:t>1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、</a:t>
            </a:r>
            <a:r>
              <a:rPr dirty="0">
                <a:solidFill>
                  <a:srgbClr val="333333"/>
                </a:solidFill>
                <a:latin typeface="+mn-ea"/>
              </a:rPr>
              <a:t>点击【门店】--【盘点录入单】</a:t>
            </a:r>
            <a:r>
              <a:rPr lang="zh-CN" dirty="0">
                <a:solidFill>
                  <a:srgbClr val="333333"/>
                </a:solidFill>
                <a:latin typeface="+mn-ea"/>
              </a:rPr>
              <a:t>；</a:t>
            </a:r>
            <a:endParaRPr lang="zh-CN" dirty="0">
              <a:solidFill>
                <a:srgbClr val="333333"/>
              </a:solidFill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dirty="0">
                <a:solidFill>
                  <a:srgbClr val="333333"/>
                </a:solidFill>
                <a:latin typeface="+mn-ea"/>
              </a:rPr>
              <a:t>2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、</a:t>
            </a:r>
            <a:r>
              <a:rPr lang="zh-CN" dirty="0">
                <a:solidFill>
                  <a:srgbClr val="333333"/>
                </a:solidFill>
                <a:latin typeface="+mn-ea"/>
              </a:rPr>
              <a:t>点击【新增】，建立新的录入单</a:t>
            </a:r>
            <a:endParaRPr lang="zh-CN" dirty="0">
              <a:solidFill>
                <a:srgbClr val="333333"/>
              </a:solidFill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dirty="0">
                <a:solidFill>
                  <a:srgbClr val="333333"/>
                </a:solidFill>
                <a:latin typeface="+mn-ea"/>
              </a:rPr>
              <a:t>3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、</a:t>
            </a:r>
            <a:r>
              <a:rPr lang="zh-CN" dirty="0">
                <a:solidFill>
                  <a:srgbClr val="333333"/>
                </a:solidFill>
                <a:latin typeface="+mn-ea"/>
              </a:rPr>
              <a:t>选择【盘点批次】，点击（小放大镜），选择之前建立的盘点批次号</a:t>
            </a:r>
            <a:endParaRPr lang="zh-CN" dirty="0">
              <a:solidFill>
                <a:srgbClr val="333333"/>
              </a:solidFill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dirty="0">
                <a:solidFill>
                  <a:srgbClr val="333333"/>
                </a:solidFill>
                <a:latin typeface="+mn-ea"/>
              </a:rPr>
              <a:t>4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、【备注栏】可以输入此单据上商品所在的货位或盘点负责人，如</a:t>
            </a:r>
            <a:r>
              <a:rPr lang="en-US" altLang="zh-CN" dirty="0">
                <a:solidFill>
                  <a:srgbClr val="333333"/>
                </a:solidFill>
                <a:latin typeface="+mn-ea"/>
              </a:rPr>
              <a:t>“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水柜</a:t>
            </a:r>
            <a:r>
              <a:rPr lang="en-US" altLang="zh-CN" dirty="0">
                <a:solidFill>
                  <a:srgbClr val="333333"/>
                </a:solidFill>
                <a:latin typeface="+mn-ea"/>
              </a:rPr>
              <a:t>-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李聪</a:t>
            </a:r>
            <a:r>
              <a:rPr lang="en-US" altLang="zh-CN" dirty="0">
                <a:solidFill>
                  <a:srgbClr val="333333"/>
                </a:solidFill>
                <a:latin typeface="+mn-ea"/>
              </a:rPr>
              <a:t>”</a:t>
            </a:r>
            <a:endParaRPr lang="zh-CN" dirty="0">
              <a:solidFill>
                <a:srgbClr val="333333"/>
              </a:solidFill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dirty="0">
                <a:solidFill>
                  <a:srgbClr val="333333"/>
                </a:solidFill>
                <a:latin typeface="+mn-ea"/>
              </a:rPr>
              <a:t>5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、</a:t>
            </a:r>
            <a:r>
              <a:rPr lang="zh-CN" dirty="0">
                <a:solidFill>
                  <a:srgbClr val="333333"/>
                </a:solidFill>
                <a:latin typeface="+mn-ea"/>
              </a:rPr>
              <a:t>在明细区域，【商品编码】栏，扫描或录入商品编码或条码（可以是条码后6位），【数量】栏，录入相应盘点数量</a:t>
            </a:r>
            <a:endParaRPr lang="zh-CN" dirty="0">
              <a:solidFill>
                <a:srgbClr val="333333"/>
              </a:solidFill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dirty="0">
                <a:solidFill>
                  <a:srgbClr val="333333"/>
                </a:solidFill>
                <a:latin typeface="+mn-ea"/>
              </a:rPr>
              <a:t>6</a:t>
            </a:r>
            <a:r>
              <a:rPr lang="zh-CN" altLang="en-US" dirty="0">
                <a:solidFill>
                  <a:srgbClr val="333333"/>
                </a:solidFill>
                <a:latin typeface="+mn-ea"/>
              </a:rPr>
              <a:t>、</a:t>
            </a:r>
            <a:r>
              <a:rPr lang="zh-CN" dirty="0">
                <a:solidFill>
                  <a:srgbClr val="333333"/>
                </a:solidFill>
                <a:latin typeface="+mn-ea"/>
              </a:rPr>
              <a:t>多个商品</a:t>
            </a:r>
            <a:r>
              <a:rPr lang="zh-CN" dirty="0">
                <a:solidFill>
                  <a:srgbClr val="333333"/>
                </a:solidFill>
                <a:latin typeface="+mn-ea"/>
                <a:sym typeface="+mn-ea"/>
              </a:rPr>
              <a:t>录入</a:t>
            </a:r>
            <a:r>
              <a:rPr lang="zh-CN" dirty="0">
                <a:solidFill>
                  <a:srgbClr val="333333"/>
                </a:solidFill>
                <a:latin typeface="+mn-ea"/>
              </a:rPr>
              <a:t>完成后，依次</a:t>
            </a:r>
            <a:r>
              <a:rPr lang="zh-CN" dirty="0">
                <a:solidFill>
                  <a:srgbClr val="FF0000"/>
                </a:solidFill>
                <a:latin typeface="+mn-ea"/>
              </a:rPr>
              <a:t>【保存】【提交】【审核】</a:t>
            </a:r>
            <a:endParaRPr lang="zh-CN" dirty="0">
              <a:solidFill>
                <a:srgbClr val="FF0000"/>
              </a:solidFill>
              <a:latin typeface="+mn-ea"/>
            </a:endParaRPr>
          </a:p>
          <a:p>
            <a:pPr algn="l">
              <a:lnSpc>
                <a:spcPct val="150000"/>
              </a:lnSpc>
            </a:pPr>
            <a:endParaRPr lang="zh-CN" dirty="0">
              <a:solidFill>
                <a:srgbClr val="333333"/>
              </a:solidFill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zh-CN" b="1" dirty="0">
                <a:solidFill>
                  <a:srgbClr val="FF0000"/>
                </a:solidFill>
                <a:latin typeface="+mn-ea"/>
              </a:rPr>
              <a:t>＊＊多个单据，重复上边步骤</a:t>
            </a:r>
            <a:endParaRPr lang="zh-CN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28175" y="1286030"/>
            <a:ext cx="293624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</a:rPr>
              <a:t>电脑端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</a:rPr>
              <a:t> - 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</a:rPr>
              <a:t>盘点录入单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  <p:bldP spid="6" grpId="0" build="p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706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sz="2400" b="1" dirty="0">
                <a:cs typeface="+mn-ea"/>
                <a:sym typeface="+mn-lt"/>
              </a:rPr>
              <a:t>电脑端录入</a:t>
            </a:r>
            <a:endParaRPr sz="2400" b="1" dirty="0">
              <a:cs typeface="+mn-ea"/>
              <a:sym typeface="+mn-lt"/>
            </a:endParaRPr>
          </a:p>
        </p:txBody>
      </p:sp>
      <p:pic>
        <p:nvPicPr>
          <p:cNvPr id="103" name="图片 102"/>
          <p:cNvPicPr/>
          <p:nvPr/>
        </p:nvPicPr>
        <p:blipFill>
          <a:blip r:embed="rId1"/>
          <a:stretch>
            <a:fillRect/>
          </a:stretch>
        </p:blipFill>
        <p:spPr>
          <a:xfrm>
            <a:off x="1826895" y="1369695"/>
            <a:ext cx="8538210" cy="4641215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zh-CN" altLang="en-US" sz="2400" b="1" dirty="0">
                <a:cs typeface="+mn-ea"/>
                <a:sym typeface="+mn-lt"/>
              </a:rPr>
              <a:t>初盘完成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284414" y="1362494"/>
            <a:ext cx="4617621" cy="578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sz="2000" b="1" dirty="0">
                <a:solidFill>
                  <a:schemeClr val="bg1"/>
                </a:solidFill>
                <a:cs typeface="+mn-ea"/>
                <a:sym typeface="+mn-lt"/>
              </a:rPr>
              <a:t>【</a:t>
            </a:r>
            <a:r>
              <a:rPr altLang="zh-CN" sz="2000" b="1" dirty="0">
                <a:solidFill>
                  <a:schemeClr val="bg1"/>
                </a:solidFill>
                <a:cs typeface="+mn-ea"/>
                <a:sym typeface="+mn-lt"/>
              </a:rPr>
              <a:t>盘点录入单</a:t>
            </a:r>
            <a:r>
              <a:rPr lang="zh-CN" sz="2000" b="1" dirty="0">
                <a:solidFill>
                  <a:schemeClr val="bg1"/>
                </a:solidFill>
                <a:cs typeface="+mn-ea"/>
                <a:sym typeface="+mn-lt"/>
              </a:rPr>
              <a:t>】</a:t>
            </a:r>
            <a:r>
              <a:rPr altLang="zh-CN" sz="2000" b="1" dirty="0">
                <a:solidFill>
                  <a:schemeClr val="bg1"/>
                </a:solidFill>
                <a:cs typeface="+mn-ea"/>
                <a:sym typeface="+mn-lt"/>
              </a:rPr>
              <a:t>全部录入完成</a:t>
            </a:r>
            <a:endParaRPr altLang="zh-CN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99308" y="2147742"/>
            <a:ext cx="9573491" cy="2842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65"/>
              </a:lnSpc>
            </a:pPr>
            <a:r>
              <a:rPr lang="zh-CN" dirty="0">
                <a:cs typeface="+mn-ea"/>
                <a:sym typeface="+mn-lt"/>
              </a:rPr>
              <a:t>在</a:t>
            </a:r>
            <a:r>
              <a:rPr altLang="zh-CN" dirty="0">
                <a:solidFill>
                  <a:srgbClr val="00B0F0"/>
                </a:solidFill>
                <a:cs typeface="+mn-ea"/>
                <a:sym typeface="+mn-lt"/>
              </a:rPr>
              <a:t>【门店】--【盘点录入单】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altLang="zh-CN" dirty="0">
                <a:cs typeface="+mn-ea"/>
                <a:sym typeface="+mn-lt"/>
              </a:rPr>
              <a:t>电脑、手机保存之后的单据信息都可以在这里看到</a:t>
            </a:r>
            <a:r>
              <a:rPr lang="zh-CN" dirty="0">
                <a:cs typeface="+mn-ea"/>
                <a:sym typeface="+mn-lt"/>
              </a:rPr>
              <a:t>！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zh-CN" dirty="0">
                <a:cs typeface="+mn-ea"/>
                <a:sym typeface="+mn-lt"/>
              </a:rPr>
              <a:t>确认所有单据都录入完成，并且检查无漏后；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zh-CN" dirty="0">
                <a:cs typeface="+mn-ea"/>
                <a:sym typeface="+mn-lt"/>
              </a:rPr>
              <a:t>将所有本次录入的【盘点录入单】单据都审核。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zh-CN" b="1" dirty="0">
                <a:solidFill>
                  <a:srgbClr val="FF0000"/>
                </a:solidFill>
                <a:cs typeface="+mn-ea"/>
                <a:sym typeface="+mn-lt"/>
              </a:rPr>
              <a:t>注意：云鼎的盘点，一定要将【盘点录入单】都审核，才能进行下一步，查看差异、复盘。</a:t>
            </a:r>
            <a:endParaRPr lang="zh-CN"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盘点监控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284414" y="1362494"/>
            <a:ext cx="4617621" cy="578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sz="2000" b="1" dirty="0">
                <a:solidFill>
                  <a:schemeClr val="bg1"/>
                </a:solidFill>
                <a:cs typeface="+mn-ea"/>
                <a:sym typeface="+mn-lt"/>
              </a:rPr>
              <a:t>【盘点监控】初盘结束</a:t>
            </a:r>
            <a:endParaRPr lang="zh-CN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99308" y="2147742"/>
            <a:ext cx="9573491" cy="2449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65"/>
              </a:lnSpc>
            </a:pPr>
            <a:r>
              <a:rPr dirty="0">
                <a:cs typeface="+mn-ea"/>
                <a:sym typeface="+mn-lt"/>
              </a:rPr>
              <a:t>返回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【门店】--【盘点监控】</a:t>
            </a:r>
            <a:r>
              <a:rPr dirty="0">
                <a:cs typeface="+mn-ea"/>
                <a:sym typeface="+mn-lt"/>
              </a:rPr>
              <a:t>界面;</a:t>
            </a:r>
            <a:endParaRPr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dirty="0">
                <a:cs typeface="+mn-ea"/>
                <a:sym typeface="+mn-lt"/>
              </a:rPr>
              <a:t>勾选本次盘点的盘点批次；</a:t>
            </a:r>
            <a:endParaRPr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dirty="0">
                <a:cs typeface="+mn-ea"/>
                <a:sym typeface="+mn-lt"/>
              </a:rPr>
              <a:t>点击上方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【初盘结束】</a:t>
            </a:r>
            <a:r>
              <a:rPr dirty="0">
                <a:cs typeface="+mn-ea"/>
                <a:sym typeface="+mn-lt"/>
              </a:rPr>
              <a:t>按钮。</a:t>
            </a:r>
            <a:endParaRPr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endParaRPr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b="1" dirty="0">
                <a:solidFill>
                  <a:srgbClr val="FF0000"/>
                </a:solidFill>
                <a:cs typeface="+mn-ea"/>
                <a:sym typeface="+mn-lt"/>
              </a:rPr>
              <a:t>注意：如果此时系统提示“...存在未审核的初盘单据...”，请返回审核所有本批次的【盘点录入单】，参考上一步。</a:t>
            </a:r>
            <a:endParaRPr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20116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sz="2400" b="1" dirty="0">
                <a:cs typeface="+mn-ea"/>
                <a:sym typeface="+mn-lt"/>
              </a:rPr>
              <a:t>查看盘点差异</a:t>
            </a:r>
            <a:endParaRPr sz="2400" b="1" dirty="0">
              <a:cs typeface="+mn-ea"/>
              <a:sym typeface="+mn-lt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284605" y="1362710"/>
            <a:ext cx="2816860" cy="57912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000" b="1" dirty="0">
                <a:solidFill>
                  <a:schemeClr val="bg1"/>
                </a:solidFill>
                <a:cs typeface="+mn-ea"/>
                <a:sym typeface="+mn-lt"/>
              </a:rPr>
              <a:t>查看盘点差异</a:t>
            </a:r>
            <a:endParaRPr lang="zh-CN" altLang="zh-CN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99308" y="2451272"/>
            <a:ext cx="9573491" cy="2449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65"/>
              </a:lnSpc>
            </a:pPr>
            <a:r>
              <a:rPr altLang="zh-CN" dirty="0">
                <a:cs typeface="+mn-ea"/>
                <a:sym typeface="+mn-lt"/>
              </a:rPr>
              <a:t>初盘结束后进行差异查询，进入</a:t>
            </a:r>
            <a:r>
              <a:rPr altLang="zh-CN" dirty="0">
                <a:solidFill>
                  <a:schemeClr val="accent3"/>
                </a:solidFill>
                <a:cs typeface="+mn-ea"/>
                <a:sym typeface="+mn-lt"/>
              </a:rPr>
              <a:t>【门店】---【盘点差异查询】</a:t>
            </a:r>
            <a:r>
              <a:rPr altLang="zh-CN" dirty="0">
                <a:cs typeface="+mn-ea"/>
                <a:sym typeface="+mn-lt"/>
              </a:rPr>
              <a:t>模块</a:t>
            </a:r>
            <a:r>
              <a:rPr lang="zh-CN" dirty="0">
                <a:cs typeface="+mn-ea"/>
                <a:sym typeface="+mn-lt"/>
              </a:rPr>
              <a:t>；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altLang="zh-CN" dirty="0">
                <a:cs typeface="+mn-ea"/>
                <a:sym typeface="+mn-lt"/>
              </a:rPr>
              <a:t>点击</a:t>
            </a:r>
            <a:r>
              <a:rPr altLang="zh-CN" dirty="0">
                <a:solidFill>
                  <a:schemeClr val="accent3"/>
                </a:solidFill>
                <a:cs typeface="+mn-ea"/>
                <a:sym typeface="+mn-lt"/>
              </a:rPr>
              <a:t>【盘点批次】</a:t>
            </a:r>
            <a:r>
              <a:rPr altLang="zh-CN" dirty="0">
                <a:cs typeface="+mn-ea"/>
                <a:sym typeface="+mn-lt"/>
              </a:rPr>
              <a:t>后边的放大镜按钮，选择本轮盘点批次</a:t>
            </a:r>
            <a:r>
              <a:rPr lang="zh-CN" dirty="0">
                <a:cs typeface="+mn-ea"/>
                <a:sym typeface="+mn-lt"/>
              </a:rPr>
              <a:t>；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zh-CN" dirty="0">
                <a:cs typeface="+mn-ea"/>
                <a:sym typeface="+mn-lt"/>
              </a:rPr>
              <a:t>点击</a:t>
            </a:r>
            <a:r>
              <a:rPr lang="zh-CN" dirty="0">
                <a:solidFill>
                  <a:schemeClr val="accent3"/>
                </a:solidFill>
                <a:cs typeface="+mn-ea"/>
                <a:sym typeface="+mn-lt"/>
              </a:rPr>
              <a:t>【查询】</a:t>
            </a:r>
            <a:r>
              <a:rPr lang="zh-CN" dirty="0">
                <a:cs typeface="+mn-ea"/>
                <a:sym typeface="+mn-lt"/>
              </a:rPr>
              <a:t>按钮，下方会显示本轮盘点的差异。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zh-CN" b="1" dirty="0">
                <a:solidFill>
                  <a:srgbClr val="FF0000"/>
                </a:solidFill>
                <a:cs typeface="+mn-ea"/>
                <a:sym typeface="+mn-lt"/>
              </a:rPr>
              <a:t>注意，【盘点差异查询】包含两个差异表，点击选项卡切换：【单据列表】、【明细数据（只包含初盘数据）】，分别查询及查看两个表的不同作用。</a:t>
            </a:r>
            <a:endParaRPr lang="zh-CN"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20116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sz="2400" b="1" dirty="0">
                <a:cs typeface="+mn-ea"/>
                <a:sym typeface="+mn-lt"/>
              </a:rPr>
              <a:t>打印</a:t>
            </a:r>
            <a:r>
              <a:rPr sz="2400" b="1" dirty="0">
                <a:cs typeface="+mn-ea"/>
                <a:sym typeface="+mn-lt"/>
              </a:rPr>
              <a:t>盘点差异</a:t>
            </a:r>
            <a:endParaRPr sz="2400" b="1" dirty="0">
              <a:cs typeface="+mn-ea"/>
              <a:sym typeface="+mn-lt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284605" y="1350645"/>
            <a:ext cx="2816860" cy="57912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000" b="1" dirty="0">
                <a:solidFill>
                  <a:schemeClr val="bg1"/>
                </a:solidFill>
                <a:cs typeface="+mn-ea"/>
                <a:sym typeface="+mn-lt"/>
              </a:rPr>
              <a:t>打印盘点差异</a:t>
            </a:r>
            <a:endParaRPr lang="zh-CN" altLang="zh-CN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99308" y="2451272"/>
            <a:ext cx="9573491" cy="2449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65"/>
              </a:lnSpc>
            </a:pPr>
            <a:r>
              <a:rPr lang="en-US" altLang="zh-CN" dirty="0">
                <a:cs typeface="+mn-ea"/>
                <a:sym typeface="+mn-lt"/>
              </a:rPr>
              <a:t>1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lang="zh-CN" dirty="0">
                <a:cs typeface="+mn-ea"/>
                <a:sym typeface="+mn-lt"/>
              </a:rPr>
              <a:t>打开【信息辅助工具】云鼎版；进入【打印盘点差异】模块；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en-US" altLang="zh-CN" dirty="0">
                <a:cs typeface="+mn-ea"/>
                <a:sym typeface="+mn-lt"/>
              </a:rPr>
              <a:t>2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lang="zh-CN" dirty="0">
                <a:cs typeface="+mn-ea"/>
                <a:sym typeface="+mn-lt"/>
              </a:rPr>
              <a:t>选择对应门店，点击【读取盘点批次】，然后选择本次盘点批次号；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en-US" altLang="zh-CN" dirty="0">
                <a:cs typeface="+mn-ea"/>
                <a:sym typeface="+mn-lt"/>
              </a:rPr>
              <a:t>3</a:t>
            </a:r>
            <a:r>
              <a:rPr lang="zh-CN" altLang="en-US" dirty="0">
                <a:cs typeface="+mn-ea"/>
                <a:sym typeface="+mn-lt"/>
              </a:rPr>
              <a:t>、设置查询条件，点击【查询差异数据】，下边会显示对应的差异商品；</a:t>
            </a:r>
            <a:endParaRPr lang="zh-CN" altLang="en-US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en-US" altLang="zh-CN" dirty="0">
                <a:cs typeface="+mn-ea"/>
                <a:sym typeface="+mn-lt"/>
              </a:rPr>
              <a:t>4</a:t>
            </a:r>
            <a:r>
              <a:rPr lang="zh-CN" altLang="en-US" dirty="0">
                <a:cs typeface="+mn-ea"/>
                <a:sym typeface="+mn-lt"/>
              </a:rPr>
              <a:t>、选择对应的</a:t>
            </a:r>
            <a:r>
              <a:rPr lang="en-US" altLang="zh-CN" dirty="0">
                <a:cs typeface="+mn-ea"/>
                <a:sym typeface="+mn-lt"/>
              </a:rPr>
              <a:t>POS</a:t>
            </a:r>
            <a:r>
              <a:rPr lang="zh-CN" altLang="en-US" dirty="0">
                <a:cs typeface="+mn-ea"/>
                <a:sym typeface="+mn-lt"/>
              </a:rPr>
              <a:t>打印机，一般就是默认的</a:t>
            </a:r>
            <a:r>
              <a:rPr lang="en-US" altLang="zh-CN" dirty="0">
                <a:cs typeface="+mn-ea"/>
                <a:sym typeface="+mn-lt"/>
              </a:rPr>
              <a:t>POS58</a:t>
            </a:r>
            <a:r>
              <a:rPr lang="zh-CN" altLang="en-US" dirty="0">
                <a:cs typeface="+mn-ea"/>
                <a:sym typeface="+mn-lt"/>
              </a:rPr>
              <a:t>；</a:t>
            </a:r>
            <a:endParaRPr lang="zh-CN" altLang="en-US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r>
              <a:rPr lang="en-US" altLang="zh-CN" dirty="0">
                <a:cs typeface="+mn-ea"/>
                <a:sym typeface="+mn-lt"/>
              </a:rPr>
              <a:t>5</a:t>
            </a:r>
            <a:r>
              <a:rPr lang="zh-CN" altLang="en-US" dirty="0">
                <a:cs typeface="+mn-ea"/>
                <a:sym typeface="+mn-lt"/>
              </a:rPr>
              <a:t>、点击【打印差异商品】，即可打印出相应的差异商品，接下来按照单上的商品重新点数</a:t>
            </a:r>
            <a:endParaRPr lang="zh-CN" dirty="0">
              <a:cs typeface="+mn-ea"/>
              <a:sym typeface="+mn-lt"/>
            </a:endParaRPr>
          </a:p>
          <a:p>
            <a:pPr>
              <a:lnSpc>
                <a:spcPts val="3065"/>
              </a:lnSpc>
            </a:pPr>
            <a:endParaRPr lang="zh-CN"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20116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sz="2400" b="1" dirty="0">
                <a:cs typeface="+mn-ea"/>
                <a:sym typeface="+mn-lt"/>
              </a:rPr>
              <a:t>打印</a:t>
            </a:r>
            <a:r>
              <a:rPr sz="2400" b="1" dirty="0">
                <a:cs typeface="+mn-ea"/>
                <a:sym typeface="+mn-lt"/>
              </a:rPr>
              <a:t>盘点差异</a:t>
            </a:r>
            <a:endParaRPr sz="2400" b="1" dirty="0">
              <a:cs typeface="+mn-ea"/>
              <a:sym typeface="+mn-lt"/>
            </a:endParaRPr>
          </a:p>
        </p:txBody>
      </p:sp>
      <p:pic>
        <p:nvPicPr>
          <p:cNvPr id="5" name="图片 4" descr="微信截图_202206081348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3940" y="1484630"/>
            <a:ext cx="10273665" cy="4178935"/>
          </a:xfrm>
          <a:prstGeom prst="rect">
            <a:avLst/>
          </a:prstGeom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heel spokes="8"/>
      </p:transition>
    </mc:Choice>
    <mc:Fallback>
      <p:transition spd="slow">
        <p:wheel spokes="8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91" t="7485" r="3215" b="3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3835341" y="2640283"/>
            <a:ext cx="1472950" cy="1472948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254000" dist="190500" dir="27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65159" y="2782214"/>
            <a:ext cx="14020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复盘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453094" y="3607012"/>
            <a:ext cx="5031287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微软雅黑" panose="020B0503020204020204" charset="-122"/>
              </a:rPr>
              <a:t>找差异、录入复盘单</a:t>
            </a:r>
            <a:endParaRPr lang="zh-CN" altLang="en-US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706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盘点复盘单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575435" y="1501140"/>
            <a:ext cx="3453765" cy="57912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盘点复盘单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31085" y="2331720"/>
            <a:ext cx="7750810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altLang="zh-CN" dirty="0">
                <a:cs typeface="+mn-ea"/>
                <a:sym typeface="+mn-lt"/>
              </a:rPr>
              <a:t>查看差异表，发现有差异的商品，我们要进入复盘流程：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dirty="0">
                <a:cs typeface="+mn-ea"/>
                <a:sym typeface="+mn-lt"/>
              </a:rPr>
              <a:t>找出差异数据；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altLang="zh-CN" dirty="0">
                <a:cs typeface="+mn-ea"/>
                <a:sym typeface="+mn-lt"/>
              </a:rPr>
              <a:t>进入</a:t>
            </a:r>
            <a:r>
              <a:rPr altLang="zh-CN" dirty="0">
                <a:solidFill>
                  <a:schemeClr val="accent3"/>
                </a:solidFill>
                <a:cs typeface="+mn-ea"/>
                <a:sym typeface="+mn-lt"/>
              </a:rPr>
              <a:t>【门店】--【</a:t>
            </a:r>
            <a:r>
              <a:rPr altLang="zh-CN" dirty="0">
                <a:solidFill>
                  <a:schemeClr val="accent3"/>
                </a:solidFill>
                <a:cs typeface="+mn-ea"/>
                <a:sym typeface="+mn-lt"/>
              </a:rPr>
              <a:t>盘点复盘单</a:t>
            </a:r>
            <a:r>
              <a:rPr altLang="zh-CN" dirty="0">
                <a:solidFill>
                  <a:schemeClr val="accent3"/>
                </a:solidFill>
                <a:cs typeface="+mn-ea"/>
                <a:sym typeface="+mn-lt"/>
              </a:rPr>
              <a:t>】</a:t>
            </a:r>
            <a:r>
              <a:rPr altLang="zh-CN" dirty="0">
                <a:cs typeface="+mn-ea"/>
                <a:sym typeface="+mn-lt"/>
              </a:rPr>
              <a:t>模块</a:t>
            </a:r>
            <a:r>
              <a:rPr lang="zh-CN" dirty="0">
                <a:cs typeface="+mn-ea"/>
                <a:sym typeface="+mn-lt"/>
              </a:rPr>
              <a:t>；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dirty="0">
                <a:solidFill>
                  <a:schemeClr val="accent3"/>
                </a:solidFill>
                <a:cs typeface="+mn-ea"/>
                <a:sym typeface="+mn-lt"/>
              </a:rPr>
              <a:t>【</a:t>
            </a:r>
            <a:r>
              <a:rPr altLang="zh-CN" dirty="0">
                <a:solidFill>
                  <a:schemeClr val="accent3"/>
                </a:solidFill>
                <a:cs typeface="+mn-ea"/>
                <a:sym typeface="+mn-lt"/>
              </a:rPr>
              <a:t>盘点复盘单</a:t>
            </a:r>
            <a:r>
              <a:rPr lang="zh-CN" dirty="0">
                <a:solidFill>
                  <a:schemeClr val="accent3"/>
                </a:solidFill>
                <a:cs typeface="+mn-ea"/>
                <a:sym typeface="+mn-lt"/>
              </a:rPr>
              <a:t>】</a:t>
            </a:r>
            <a:r>
              <a:rPr lang="zh-CN" dirty="0">
                <a:solidFill>
                  <a:schemeClr val="tx1"/>
                </a:solidFill>
                <a:cs typeface="+mn-ea"/>
                <a:sym typeface="+mn-lt"/>
              </a:rPr>
              <a:t>的</a:t>
            </a:r>
            <a:r>
              <a:rPr altLang="zh-CN" dirty="0">
                <a:cs typeface="+mn-ea"/>
                <a:sym typeface="+mn-lt"/>
              </a:rPr>
              <a:t>使用方式参考2-1</a:t>
            </a:r>
            <a:r>
              <a:rPr lang="zh-CN" dirty="0">
                <a:solidFill>
                  <a:schemeClr val="accent3"/>
                </a:solidFill>
                <a:cs typeface="+mn-ea"/>
                <a:sym typeface="+mn-lt"/>
              </a:rPr>
              <a:t>【</a:t>
            </a:r>
            <a:r>
              <a:rPr altLang="zh-CN" dirty="0">
                <a:solidFill>
                  <a:schemeClr val="accent3"/>
                </a:solidFill>
                <a:cs typeface="+mn-ea"/>
                <a:sym typeface="+mn-lt"/>
              </a:rPr>
              <a:t>盘点录入单</a:t>
            </a:r>
            <a:r>
              <a:rPr lang="zh-CN" dirty="0">
                <a:solidFill>
                  <a:schemeClr val="accent3"/>
                </a:solidFill>
                <a:cs typeface="+mn-ea"/>
                <a:sym typeface="+mn-lt"/>
              </a:rPr>
              <a:t>】</a:t>
            </a:r>
            <a:r>
              <a:rPr altLang="zh-CN" dirty="0">
                <a:cs typeface="+mn-ea"/>
                <a:sym typeface="+mn-lt"/>
              </a:rPr>
              <a:t>！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altLang="zh-CN" dirty="0">
                <a:cs typeface="+mn-ea"/>
                <a:sym typeface="+mn-lt"/>
              </a:rPr>
              <a:t>复盘商品可以录到一张复盘单上，也可以分开录到多张复盘单据上。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b="1" dirty="0">
                <a:solidFill>
                  <a:srgbClr val="FF0000"/>
                </a:solidFill>
                <a:cs typeface="+mn-ea"/>
                <a:sym typeface="+mn-lt"/>
              </a:rPr>
              <a:t>注意：多张【盘点复盘单】上的相同商品是累加的！</a:t>
            </a:r>
            <a:endParaRPr lang="zh-CN"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4" name="图片 103"/>
          <p:cNvPicPr/>
          <p:nvPr/>
        </p:nvPicPr>
        <p:blipFill>
          <a:blip r:embed="rId1"/>
          <a:stretch>
            <a:fillRect/>
          </a:stretch>
        </p:blipFill>
        <p:spPr>
          <a:xfrm>
            <a:off x="2338070" y="1550670"/>
            <a:ext cx="7515860" cy="45300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圆角矩形 3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28387" y="494981"/>
            <a:ext cx="1706880" cy="460375"/>
          </a:xfrm>
          <a:prstGeom prst="rect">
            <a:avLst/>
          </a:prstGeom>
        </p:spPr>
        <p:txBody>
          <a:bodyPr wrap="none">
            <a:spAutoFit/>
          </a:bodyPr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盘点复盘单</a:t>
            </a:r>
            <a:endParaRPr lang="zh-CN" altLang="en-US" sz="2400" b="1" dirty="0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50000" y="150000"/>
                                      <p:from x="100000" y="100000"/>
                                      <p:to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50000" y="150000"/>
                                      <p:from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706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盘点复盘单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575435" y="1501140"/>
            <a:ext cx="3453765" cy="57912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（本轮）复盘结束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75435" y="2720340"/>
            <a:ext cx="9148445" cy="2168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altLang="zh-CN" dirty="0">
                <a:cs typeface="+mn-ea"/>
                <a:sym typeface="+mn-lt"/>
              </a:rPr>
              <a:t>所有复盘商品都录入结束后，同样</a:t>
            </a:r>
            <a:r>
              <a:rPr lang="zh-CN" dirty="0">
                <a:cs typeface="+mn-ea"/>
                <a:sym typeface="+mn-lt"/>
              </a:rPr>
              <a:t>需要</a:t>
            </a:r>
            <a:r>
              <a:rPr altLang="zh-CN" dirty="0">
                <a:cs typeface="+mn-ea"/>
                <a:sym typeface="+mn-lt"/>
              </a:rPr>
              <a:t>把所有</a:t>
            </a:r>
            <a:r>
              <a:rPr lang="zh-CN" dirty="0">
                <a:cs typeface="+mn-ea"/>
                <a:sym typeface="+mn-lt"/>
              </a:rPr>
              <a:t>的</a:t>
            </a:r>
            <a:r>
              <a:rPr altLang="zh-CN" dirty="0">
                <a:cs typeface="+mn-ea"/>
                <a:sym typeface="+mn-lt"/>
              </a:rPr>
              <a:t>【盘点复盘单】都【提交】--【审核】。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altLang="zh-CN" dirty="0">
                <a:cs typeface="+mn-ea"/>
                <a:sym typeface="+mn-lt"/>
              </a:rPr>
              <a:t>返回【门店】---【盘点差异查询】模块，再次点击【查询】按钮，更新差异表内数据。</a:t>
            </a: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altLang="zh-CN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b="1" dirty="0">
                <a:solidFill>
                  <a:srgbClr val="FF0000"/>
                </a:solidFill>
                <a:cs typeface="+mn-ea"/>
                <a:sym typeface="+mn-lt"/>
              </a:rPr>
              <a:t>注意：</a:t>
            </a:r>
            <a:r>
              <a:rPr altLang="zh-CN" b="1" dirty="0">
                <a:solidFill>
                  <a:srgbClr val="FF0000"/>
                </a:solidFill>
                <a:cs typeface="+mn-ea"/>
                <a:sym typeface="+mn-lt"/>
              </a:rPr>
              <a:t>如果【盘点复盘单】不审核，【盘点差异查询】的表内数据不会有变化。</a:t>
            </a:r>
            <a:endParaRPr altLang="zh-CN"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push dir="u"/>
      </p:transition>
    </mc:Choice>
    <mc:Fallback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盘点监控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575435" y="1501140"/>
            <a:ext cx="3453765" cy="57912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多轮复盘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75435" y="2428875"/>
            <a:ext cx="9148445" cy="1337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dirty="0">
                <a:cs typeface="+mn-ea"/>
                <a:sym typeface="+mn-lt"/>
              </a:rPr>
              <a:t>如果一轮复盘结束后，发现还有部分商品有差异，需要再次复盘</a:t>
            </a:r>
            <a:r>
              <a:rPr lang="zh-CN" dirty="0">
                <a:cs typeface="+mn-ea"/>
                <a:sym typeface="+mn-lt"/>
              </a:rPr>
              <a:t>！</a:t>
            </a:r>
            <a:endParaRPr lang="zh-CN" b="1" dirty="0">
              <a:solidFill>
                <a:srgbClr val="FF0000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zh-CN" b="1" dirty="0">
              <a:solidFill>
                <a:srgbClr val="FF0000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b="1" dirty="0">
                <a:solidFill>
                  <a:srgbClr val="FF0000"/>
                </a:solidFill>
                <a:cs typeface="+mn-ea"/>
                <a:sym typeface="+mn-lt"/>
              </a:rPr>
              <a:t>多轮复盘一定要注意进行以下操作：</a:t>
            </a:r>
            <a:endParaRPr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6870" y="3999230"/>
            <a:ext cx="9097010" cy="1614805"/>
          </a:xfrm>
          <a:prstGeom prst="rect">
            <a:avLst/>
          </a:prstGeom>
          <a:gradFill>
            <a:gsLst>
              <a:gs pos="50000">
                <a:srgbClr val="F8E786"/>
              </a:gs>
              <a:gs pos="0">
                <a:srgbClr val="FAEFAE"/>
              </a:gs>
              <a:gs pos="100000">
                <a:srgbClr val="F5DE5D"/>
              </a:gs>
            </a:gsLst>
            <a:lin scaled="1"/>
          </a:gradFill>
          <a:ln w="28575" cmpd="dbl">
            <a:solidFill>
              <a:srgbClr val="FF0000"/>
            </a:solidFill>
            <a:prstDash val="solid"/>
          </a:ln>
          <a:effectLst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dirty="0">
                <a:cs typeface="+mn-ea"/>
                <a:sym typeface="+mn-lt"/>
              </a:rPr>
              <a:t>进入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【门店】---【盘点监控】</a:t>
            </a:r>
            <a:r>
              <a:rPr dirty="0">
                <a:cs typeface="+mn-ea"/>
                <a:sym typeface="+mn-lt"/>
              </a:rPr>
              <a:t>模块；勾选本次盘点的这一行盘点批次信息；</a:t>
            </a:r>
            <a:endParaRPr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dirty="0">
                <a:cs typeface="+mn-ea"/>
                <a:sym typeface="+mn-lt"/>
              </a:rPr>
              <a:t>点击上方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【本轮复盘结束】</a:t>
            </a:r>
            <a:r>
              <a:rPr dirty="0">
                <a:cs typeface="+mn-ea"/>
                <a:sym typeface="+mn-lt"/>
              </a:rPr>
              <a:t>按钮，此时状态信息更新显示【第XX轮复盘结束】，开始下一轮复盘</a:t>
            </a:r>
            <a:endParaRPr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cover dir="d"/>
      </p:transition>
    </mc:Choice>
    <mc:Fallback>
      <p:transition spd="slow">
        <p:cover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5" name="图片 104"/>
          <p:cNvPicPr/>
          <p:nvPr/>
        </p:nvPicPr>
        <p:blipFill>
          <a:blip r:embed="rId1"/>
          <a:stretch>
            <a:fillRect/>
          </a:stretch>
        </p:blipFill>
        <p:spPr>
          <a:xfrm>
            <a:off x="1676400" y="2533968"/>
            <a:ext cx="8839200" cy="2105025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</p:pic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402080" cy="460375"/>
          </a:xfrm>
          <a:prstGeom prst="rect">
            <a:avLst/>
          </a:prstGeom>
        </p:spPr>
        <p:txBody>
          <a:bodyPr wrap="none">
            <a:spAutoFit/>
          </a:bodyPr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盘点监控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562735" y="1501140"/>
            <a:ext cx="3453765" cy="57912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多轮复盘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76400" y="5189220"/>
            <a:ext cx="4297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/>
              <a:t>复盘可以进行多轮，直到盘点结果准确。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91" t="7485" r="3215" b="3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359524" y="1556783"/>
            <a:ext cx="1472950" cy="1472948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254000" dist="190500" dir="27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+mn-ea"/>
                <a:sym typeface="+mn-lt"/>
              </a:rPr>
              <a:t>04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61141" y="3440618"/>
            <a:ext cx="5669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盘点结束、盘点审核</a:t>
            </a:r>
            <a:endParaRPr lang="zh-CN" altLang="zh-CN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289179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盘点监控</a:t>
            </a:r>
            <a:r>
              <a:rPr lang="en-US" altLang="zh-CN" sz="2400" b="1" dirty="0">
                <a:cs typeface="+mn-ea"/>
                <a:sym typeface="+mn-lt"/>
              </a:rPr>
              <a:t> - </a:t>
            </a:r>
            <a:r>
              <a:rPr lang="zh-CN" altLang="en-US" sz="2400" b="1" dirty="0">
                <a:cs typeface="+mn-ea"/>
                <a:sym typeface="+mn-lt"/>
              </a:rPr>
              <a:t>盘点结束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26210" y="1836236"/>
            <a:ext cx="9681029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dirty="0">
                <a:cs typeface="+mn-ea"/>
                <a:sym typeface="+mn-lt"/>
              </a:rPr>
              <a:t>确认</a:t>
            </a:r>
            <a:r>
              <a:rPr lang="zh-CN" dirty="0">
                <a:cs typeface="+mn-ea"/>
                <a:sym typeface="+mn-lt"/>
              </a:rPr>
              <a:t>对</a:t>
            </a:r>
            <a:r>
              <a:rPr lang="zh-CN" dirty="0">
                <a:solidFill>
                  <a:schemeClr val="accent3"/>
                </a:solidFill>
                <a:cs typeface="+mn-ea"/>
                <a:sym typeface="+mn-lt"/>
              </a:rPr>
              <a:t>【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盘点差异表</a:t>
            </a:r>
            <a:r>
              <a:rPr lang="zh-CN" dirty="0">
                <a:solidFill>
                  <a:schemeClr val="accent3"/>
                </a:solidFill>
                <a:cs typeface="+mn-ea"/>
                <a:sym typeface="+mn-lt"/>
              </a:rPr>
              <a:t>】</a:t>
            </a:r>
            <a:r>
              <a:rPr dirty="0">
                <a:cs typeface="+mn-ea"/>
                <a:sym typeface="+mn-lt"/>
              </a:rPr>
              <a:t>的结果无</a:t>
            </a:r>
            <a:r>
              <a:rPr lang="zh-CN" dirty="0">
                <a:cs typeface="+mn-ea"/>
                <a:sym typeface="+mn-lt"/>
              </a:rPr>
              <a:t>异议</a:t>
            </a:r>
            <a:r>
              <a:rPr dirty="0">
                <a:cs typeface="+mn-ea"/>
                <a:sym typeface="+mn-lt"/>
              </a:rPr>
              <a:t>后：</a:t>
            </a:r>
            <a:endParaRPr dirty="0">
              <a:cs typeface="+mn-ea"/>
              <a:sym typeface="+mn-lt"/>
            </a:endParaRPr>
          </a:p>
          <a:p>
            <a:endParaRPr dirty="0">
              <a:cs typeface="+mn-ea"/>
              <a:sym typeface="+mn-lt"/>
            </a:endParaRPr>
          </a:p>
          <a:p>
            <a:r>
              <a:rPr lang="en-US" dirty="0">
                <a:cs typeface="+mn-ea"/>
                <a:sym typeface="+mn-lt"/>
              </a:rPr>
              <a:t>1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dirty="0">
                <a:cs typeface="+mn-ea"/>
                <a:sym typeface="+mn-lt"/>
              </a:rPr>
              <a:t>进入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【门店】--【盘点监控】</a:t>
            </a:r>
            <a:r>
              <a:rPr dirty="0">
                <a:cs typeface="+mn-ea"/>
                <a:sym typeface="+mn-lt"/>
              </a:rPr>
              <a:t>模块；同样勾选本次盘点的这一行盘点批次信息；</a:t>
            </a:r>
            <a:endParaRPr dirty="0">
              <a:cs typeface="+mn-ea"/>
              <a:sym typeface="+mn-lt"/>
            </a:endParaRPr>
          </a:p>
          <a:p>
            <a:endParaRPr dirty="0">
              <a:cs typeface="+mn-ea"/>
              <a:sym typeface="+mn-lt"/>
            </a:endParaRPr>
          </a:p>
          <a:p>
            <a:r>
              <a:rPr lang="en-US" dirty="0">
                <a:cs typeface="+mn-ea"/>
                <a:sym typeface="+mn-lt"/>
              </a:rPr>
              <a:t>2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dirty="0">
                <a:cs typeface="+mn-ea"/>
                <a:sym typeface="+mn-lt"/>
              </a:rPr>
              <a:t>点击上方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【盘点结束】</a:t>
            </a:r>
            <a:r>
              <a:rPr dirty="0">
                <a:cs typeface="+mn-ea"/>
                <a:sym typeface="+mn-lt"/>
              </a:rPr>
              <a:t>按钮；此时状态信息更新显示【盘点结束】；</a:t>
            </a:r>
            <a:endParaRPr dirty="0">
              <a:cs typeface="+mn-ea"/>
              <a:sym typeface="+mn-lt"/>
            </a:endParaRPr>
          </a:p>
        </p:txBody>
      </p:sp>
      <p:pic>
        <p:nvPicPr>
          <p:cNvPr id="106" name="图片 105"/>
          <p:cNvPicPr/>
          <p:nvPr/>
        </p:nvPicPr>
        <p:blipFill>
          <a:blip r:embed="rId1"/>
          <a:stretch>
            <a:fillRect/>
          </a:stretch>
        </p:blipFill>
        <p:spPr>
          <a:xfrm>
            <a:off x="1876425" y="3808413"/>
            <a:ext cx="8439150" cy="2276475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706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盘点审批单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562735" y="2464678"/>
            <a:ext cx="9681029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dirty="0">
                <a:cs typeface="+mn-ea"/>
                <a:sym typeface="+mn-lt"/>
              </a:rPr>
              <a:t>盘点结束后，进入</a:t>
            </a:r>
            <a:r>
              <a:rPr dirty="0">
                <a:solidFill>
                  <a:schemeClr val="accent3"/>
                </a:solidFill>
                <a:cs typeface="+mn-ea"/>
                <a:sym typeface="+mn-lt"/>
              </a:rPr>
              <a:t>【门店】--【盘点审批单】</a:t>
            </a:r>
            <a:r>
              <a:rPr dirty="0">
                <a:cs typeface="+mn-ea"/>
                <a:sym typeface="+mn-lt"/>
              </a:rPr>
              <a:t>模块，进行最后的审批操作：</a:t>
            </a:r>
            <a:endParaRPr dirty="0">
              <a:cs typeface="+mn-ea"/>
              <a:sym typeface="+mn-lt"/>
            </a:endParaRPr>
          </a:p>
          <a:p>
            <a:pPr algn="just"/>
            <a:endParaRPr dirty="0">
              <a:cs typeface="+mn-ea"/>
              <a:sym typeface="+mn-lt"/>
            </a:endParaRPr>
          </a:p>
          <a:p>
            <a:pPr algn="just"/>
            <a:r>
              <a:rPr lang="en-US" dirty="0">
                <a:cs typeface="+mn-ea"/>
                <a:sym typeface="+mn-lt"/>
              </a:rPr>
              <a:t>1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dirty="0">
                <a:cs typeface="+mn-ea"/>
                <a:sym typeface="+mn-lt"/>
              </a:rPr>
              <a:t>点击【新增】，点击【盘点批次】栏后边的放大镜，选择本次盘点批次；此时，下方的明细数据表内，出现本次盘点的结果；</a:t>
            </a:r>
            <a:endParaRPr dirty="0">
              <a:cs typeface="+mn-ea"/>
              <a:sym typeface="+mn-lt"/>
            </a:endParaRPr>
          </a:p>
          <a:p>
            <a:pPr algn="just"/>
            <a:endParaRPr dirty="0">
              <a:cs typeface="+mn-ea"/>
              <a:sym typeface="+mn-lt"/>
            </a:endParaRPr>
          </a:p>
          <a:p>
            <a:pPr algn="just"/>
            <a:r>
              <a:rPr lang="en-US" dirty="0">
                <a:cs typeface="+mn-ea"/>
                <a:sym typeface="+mn-lt"/>
              </a:rPr>
              <a:t>2</a:t>
            </a:r>
            <a:r>
              <a:rPr lang="zh-CN" altLang="en-US" dirty="0">
                <a:cs typeface="+mn-ea"/>
                <a:sym typeface="+mn-lt"/>
              </a:rPr>
              <a:t>、</a:t>
            </a:r>
            <a:r>
              <a:rPr dirty="0">
                <a:cs typeface="+mn-ea"/>
                <a:sym typeface="+mn-lt"/>
              </a:rPr>
              <a:t>再次确认盘点结果数据无误后，依次点击上方【保存】--【提交】--【审核】按钮。</a:t>
            </a:r>
            <a:endParaRPr dirty="0">
              <a:cs typeface="+mn-ea"/>
              <a:sym typeface="+mn-lt"/>
            </a:endParaRPr>
          </a:p>
          <a:p>
            <a:pPr algn="just"/>
            <a:endParaRPr dirty="0">
              <a:cs typeface="+mn-ea"/>
              <a:sym typeface="+mn-lt"/>
            </a:endParaRPr>
          </a:p>
          <a:p>
            <a:pPr algn="just"/>
            <a:r>
              <a:rPr dirty="0">
                <a:cs typeface="+mn-ea"/>
                <a:sym typeface="+mn-lt"/>
              </a:rPr>
              <a:t>【盘点审批单】审核后，本次盘点正式结束。</a:t>
            </a:r>
            <a:endParaRPr dirty="0">
              <a:cs typeface="+mn-ea"/>
              <a:sym typeface="+mn-lt"/>
            </a:endParaRPr>
          </a:p>
          <a:p>
            <a:pPr algn="just"/>
            <a:endParaRPr dirty="0">
              <a:cs typeface="+mn-ea"/>
              <a:sym typeface="+mn-lt"/>
            </a:endParaRPr>
          </a:p>
          <a:p>
            <a:pPr algn="just"/>
            <a:r>
              <a:rPr lang="zh-CN" b="1" dirty="0">
                <a:solidFill>
                  <a:srgbClr val="FF0000"/>
                </a:solidFill>
                <a:cs typeface="+mn-ea"/>
                <a:sym typeface="+mn-lt"/>
              </a:rPr>
              <a:t>注意：如果在【盘点审核单】审核前，</a:t>
            </a:r>
            <a:r>
              <a:rPr b="1" dirty="0">
                <a:solidFill>
                  <a:srgbClr val="FF0000"/>
                </a:solidFill>
                <a:cs typeface="+mn-ea"/>
                <a:sym typeface="+mn-lt"/>
              </a:rPr>
              <a:t>发现盘点数据还有问题，还可以返回【门店】--【盘点监控】模块，点击【恢复盘点】，再次进</a:t>
            </a:r>
            <a:r>
              <a:rPr lang="zh-CN" b="1" dirty="0">
                <a:solidFill>
                  <a:srgbClr val="FF0000"/>
                </a:solidFill>
                <a:cs typeface="+mn-ea"/>
                <a:sym typeface="+mn-lt"/>
              </a:rPr>
              <a:t>行</a:t>
            </a:r>
            <a:r>
              <a:rPr b="1" dirty="0">
                <a:solidFill>
                  <a:srgbClr val="FF0000"/>
                </a:solidFill>
                <a:cs typeface="+mn-ea"/>
                <a:sym typeface="+mn-lt"/>
              </a:rPr>
              <a:t>复盘流程。</a:t>
            </a:r>
            <a:endParaRPr b="1" dirty="0">
              <a:solidFill>
                <a:srgbClr val="FF0000"/>
              </a:solidFill>
              <a:cs typeface="+mn-ea"/>
              <a:sym typeface="+mn-lt"/>
            </a:endParaRPr>
          </a:p>
          <a:p>
            <a:pPr algn="just"/>
            <a:endParaRPr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562735" y="1501140"/>
            <a:ext cx="3453765" cy="57912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生成盘点审批单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700000">
            <a:off x="611328" y="511642"/>
            <a:ext cx="428345" cy="42834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28387" y="494981"/>
            <a:ext cx="17068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457200"/>
            <a:r>
              <a:rPr lang="zh-CN" altLang="en-US" sz="2400" b="1" dirty="0">
                <a:cs typeface="+mn-ea"/>
                <a:sym typeface="+mn-lt"/>
              </a:rPr>
              <a:t>盘点审批单</a:t>
            </a:r>
            <a:endParaRPr lang="zh-CN" altLang="en-US" sz="2400" b="1" dirty="0">
              <a:cs typeface="+mn-ea"/>
              <a:sym typeface="+mn-lt"/>
            </a:endParaRPr>
          </a:p>
        </p:txBody>
      </p:sp>
      <p:pic>
        <p:nvPicPr>
          <p:cNvPr id="107" name="图片 106"/>
          <p:cNvPicPr/>
          <p:nvPr/>
        </p:nvPicPr>
        <p:blipFill>
          <a:blip r:embed="rId1"/>
          <a:stretch>
            <a:fillRect/>
          </a:stretch>
        </p:blipFill>
        <p:spPr>
          <a:xfrm>
            <a:off x="2099310" y="1222375"/>
            <a:ext cx="7993380" cy="4818380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98" r="21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889993" y="2137013"/>
            <a:ext cx="8412480" cy="2584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127000" dist="38100" dir="2700000" algn="tl">
                    <a:srgbClr val="000000">
                      <a:alpha val="43137"/>
                    </a:srgbClr>
                  </a:outerShdw>
                </a:effectLst>
              </a:rPr>
              <a:t>至此</a:t>
            </a:r>
            <a:endParaRPr lang="en-US" altLang="zh-CN" sz="5400" b="1" dirty="0" smtClean="0">
              <a:solidFill>
                <a:schemeClr val="bg1"/>
              </a:solidFill>
              <a:effectLst>
                <a:outerShdw blurRad="1270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zh-CN" sz="5400" b="1" dirty="0" smtClean="0">
              <a:solidFill>
                <a:schemeClr val="bg1"/>
              </a:solidFill>
              <a:effectLst>
                <a:outerShdw blurRad="1270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127000" dist="38100" dir="2700000" algn="tl">
                    <a:srgbClr val="000000">
                      <a:alpha val="43137"/>
                    </a:srgbClr>
                  </a:outerShdw>
                </a:effectLst>
              </a:rPr>
              <a:t>云鼎系统盘点流程完全结束</a:t>
            </a:r>
            <a:endParaRPr lang="zh-CN" altLang="en-US" sz="5400" b="1" dirty="0" smtClean="0">
              <a:solidFill>
                <a:schemeClr val="bg1"/>
              </a:solidFill>
              <a:effectLst>
                <a:outerShdw blurRad="1270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newsflash/>
      </p:transition>
    </mc:Choice>
    <mc:Fallback>
      <p:transition spd="med">
        <p:newsflash/>
      </p:transition>
    </mc:Fallback>
  </mc:AlternateContent>
</p:sld>
</file>

<file path=ppt/tags/tag1.xml><?xml version="1.0" encoding="utf-8"?>
<p:tagLst xmlns:p="http://schemas.openxmlformats.org/presentationml/2006/main">
  <p:tag name="KSO_WM_UNIT_PLACING_PICTURE_USER_VIEWPORT" val="{&quot;height&quot;:9000,&quot;width&quot;:12000}"/>
</p:tagLst>
</file>

<file path=ppt/tags/tag2.xml><?xml version="1.0" encoding="utf-8"?>
<p:tagLst xmlns:p="http://schemas.openxmlformats.org/presentationml/2006/main">
  <p:tag name="KSO_WM_UNIT_DIAGRAM_MODELTYPE" val="flashPicture"/>
  <p:tag name="KSO_WM_BEAUTIFY_FLAG" val="#wm#"/>
  <p:tag name="KSO_WM_UNIT_TYPE" val="ζ_h_d"/>
  <p:tag name="KSO_WM_UNIT_FLASH_PICTURE_RATE" val="2"/>
</p:tagLst>
</file>

<file path=ppt/tags/tag3.xml><?xml version="1.0" encoding="utf-8"?>
<p:tagLst xmlns:p="http://schemas.openxmlformats.org/presentationml/2006/main">
  <p:tag name="KSO_WM_UNIT_DIAGRAM_MODELTYPE" val="flashPicture"/>
  <p:tag name="KSO_WM_BEAUTIFY_FLAG" val="#wm#"/>
  <p:tag name="KSO_WM_UNIT_TYPE" val="ζ_h_d"/>
  <p:tag name="KSO_WM_UNIT_FLASH_PICTURE_RATE" val="2"/>
</p:tagLst>
</file>

<file path=ppt/tags/tag4.xml><?xml version="1.0" encoding="utf-8"?>
<p:tagLst xmlns:p="http://schemas.openxmlformats.org/presentationml/2006/main">
  <p:tag name="KSO_WM_UNIT_DIAGRAM_MODELTYPE" val="flashPicture"/>
  <p:tag name="KSO_WM_BEAUTIFY_FLAG" val="#wm#"/>
  <p:tag name="KSO_WM_UNIT_TYPE" val="ζ_h_d"/>
  <p:tag name="KSO_WM_UNIT_FLASH_PICTURE_RATE" val="2"/>
</p:tagLst>
</file>

<file path=ppt/tags/tag5.xml><?xml version="1.0" encoding="utf-8"?>
<p:tagLst xmlns:p="http://schemas.openxmlformats.org/presentationml/2006/main">
  <p:tag name="KSO_WM_UNIT_DIAGRAM_MODELTYPE" val="flashPicture"/>
  <p:tag name="KSO_WM_BEAUTIFY_FLAG" val="#wm#"/>
  <p:tag name="KSO_WM_UNIT_TYPE" val="ζ_h_d"/>
  <p:tag name="KSO_WM_UNIT_FLASH_PICTURE_RATE" val="2"/>
</p:tagLst>
</file>

<file path=ppt/tags/tag6.xml><?xml version="1.0" encoding="utf-8"?>
<p:tagLst xmlns:p="http://schemas.openxmlformats.org/presentationml/2006/main">
  <p:tag name="KSO_WM_UNIT_DIAGRAM_MODELTYPE" val="flashPicture"/>
  <p:tag name="KSO_WM_BEAUTIFY_FLAG" val="#wm#"/>
  <p:tag name="KSO_WM_UNIT_TYPE" val="ζ_h_d"/>
  <p:tag name="KSO_WM_UNIT_FLASH_PICTURE_RATE" val="2"/>
</p:tagLst>
</file>

<file path=ppt/tags/tag8.xml><?xml version="1.0" encoding="utf-8"?>
<p:tagLst xmlns:p="http://schemas.openxmlformats.org/presentationml/2006/main">
  <p:tag name="COMMONDATA" val="eyJjb3VudCI6MTEsImhkaWQiOiIxN2YzNTg0MDE0MThhZjU2ZmRlZGJjNDlhYjdjYTRjNyIsInVzZXJDb3VudCI6M30="/>
</p:tagLst>
</file>

<file path=ppt/theme/theme1.xml><?xml version="1.0" encoding="utf-8"?>
<a:theme xmlns:a="http://schemas.openxmlformats.org/drawingml/2006/main" name="Office 主题">
  <a:themeElements>
    <a:clrScheme name="自定义 1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0070C0"/>
      </a:accent1>
      <a:accent2>
        <a:srgbClr val="00B0F0"/>
      </a:accent2>
      <a:accent3>
        <a:srgbClr val="0070C0"/>
      </a:accent3>
      <a:accent4>
        <a:srgbClr val="00B0F0"/>
      </a:accent4>
      <a:accent5>
        <a:srgbClr val="0070C0"/>
      </a:accent5>
      <a:accent6>
        <a:srgbClr val="00B0F0"/>
      </a:accent6>
      <a:hlink>
        <a:srgbClr val="1B587C"/>
      </a:hlink>
      <a:folHlink>
        <a:srgbClr val="0D2C3E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ECB019B1-382A-4266-B25C-5B523AA43C14-2">
      <extobjdata type="ECB019B1-382A-4266-B25C-5B523AA43C14" data="ewoJIkZpbGVJZCIgOiAiMTc3MDE0NTU5Njg5IiwKCSJHcm91cElkIiA6ICI3NDkzMDQyOSIsCgkiSW1hZ2UiIDogImlWQk9SdzBLR2dvQUFBQU5TVWhFVWdBQUJkd0FBQUZKQ0FZQUFBQ0IwZStIQUFBQUNYQklXWE1BQUFzVEFBQUxFd0VBbXB3WUFBQWdBRWxFUVZSNG5PemRkM3hWOWYzSDhkZTUyWU85d2hLUklVTkZVY1FKQWlwTFc5eTRwZGJkT2xwWHEvWG5xbTIxV3F1MmF0MjJJRzZ0S0c1UmNOZXRpSUlDbWdRWnNrZm1QYjgvYmdJQkVyZ0pOOXdFWDgvSEl3OXp6L2llenczWDVKNzMrZHp2QV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EtqaURaQlVpU0pFbVNZcDV1M2JwSlducDY5MGdrc2tONUdHNFhDWUt1WVJoMkRXQTdvQ21RWGZHVlJSQ2tKTGRhU1Q4VllSaEdBMWdUd21wZ2RSQUV5d25EN3dtQzJXRVl6ZzdndS9KbzlOdU1vcUpaQnkxWnNpelo5VXBTTWhtNFM1SWtTVktTUE4rcFU4dnk4dkk5STBFd2lraGtKTkE5MlRWSjBoYWFIWVRoQzhDa29LenMvZUh6NXk5SWRrR1N0RFVadUV1U0pFblNWdlJJbXphNVRWSlREeVlsNWRmQVlEd3ZrN1R0Q2duRHQ4TXd2R1hsbWpYUEgyMzN1NlNmQU4vWVNaSWtTZEpXOEVTN2RtMnpVMVBQQ09GaWdpQTMyZlZJMGxhMk9ocU4zcEpXVW5McndZc1dGU2E3R0VtcUx3YnVraVJKa2xTUG5temV2SGxXZHZicFlTUnlEWkNlN0hva0tjbEtnZXZLb3RIYkRpMHNYSlRzWWlRcDBRemNKVW1TSkttZVRPN1ljUmhCTUJGb25leGFKS2toQ1dCcGVSaWVPTHFnWUZLeWE1R2tSREp3bHlSSmtxUUVlNkZkdTV4b2F1cjFCTUhaeWE1RmtocXlNQm9kVDFIUjJhTVdMMTZlN0Zva0tSRU0zQ1ZKa2lRcGdWN3UyTEZWS1V3aUNQWktkaTJTMUJpRThIbWtxT2pnRVlzV3pVdDJMWkswcFF6Y0pVbVNKQ2xCWHVqUW9YTTBFbmtkNkpyc1dpU3BrU2tzZ3dNT3pjK2ZtZXhDSkdsTEdMaExraVJKVWdJODA2RkQ2OVJJNUQwTTJ5V3ByZ3FEb3FJOTdIU1gxSmhGa2wyQUpFbVNKRFYyajBCV2FpVHlCSWJ0a3JRbE9wQ1I4ZHdMN2RybEpMc1FTYW9yQTNkSmtpUkoya0s1SFR2ZUNPeWY3RG9rcWJFTGcyRFg4dFRVKzVOZGh5VFZsVlBLU0pJa1NkSVdtTnkrL1hCU1VwNVBkaDJTdEUySlJvOGRXVmc0TWRsbFNGSnRHYmhMa2lSSlVoMDkzYnAxay9TTWpGa0VRZHRrMXlKSjI1SVFsa1JYck9oMnlMSmxTNUpkaXlUVmhsUEtTSklrU1ZJZHBhZW4vOGF3WFpJU0w0QVdrZHpjNjVKZGh5VFZsaDN1a2lSSmtsUUh6K1hsdFNFMU5UK0E5R1RYSWtuYnFOS1VvcUx0RDE2MHFERFpoVWhTdk94d2x5UkprcVM2U0UyOTBMQmRrdXBWV2pRajQwL0pMa0tTYXNQQVhaSWtTWkpxNlJGSUQrQ01aTmNoU1Q4Qmg5OEhtY2t1UXBMaVplQXVTWklrU2JXVTA2blRvVUN6Wk5jaFNkdTZNQWh5MjNYc09DN1pkVWhTdkF6Y0pVbVNKS21XSW5CNnNtdVFwSitNSURnNTJTVklVcnk4YWFva1NaSWsxY0p6TFZzMkRiS3psK0w1bENSdExXR3dmSG5yRWN1WEwwNTJJWkswT2FuSkxrQ1NKRW1TR3BNd0sydFEwQWpDOWpBTW93UkJjUUNsUUdrWWhtVkJFSlNIRUFaaEdBMGhUSGFOa3JhT0FJSXdDQ0lCQkdFWXBnUkJrRW9zRTBvTHd6QXpDSUtHUGdOQ0VNM05IY1B5NWZjbXV4QkoyaHdEZDBtU0pFbXFoU0FNaHhNMGdMdzlERU9DWUVVWWhrdUJId1A0UElRUFU0UGdveFNZTmJTZ29EQXdWSmUwR1NFRUwzVHBra2RKU1hlQ29COUIwRDhNZ2wzQ01Hd2RCRUZ6d3JBSkRTQ1FENEpnQkdEZ0xxbkJNM0NYSkVtU3BOb0lnbUZKT1c1RndBN2toMkU0SWJXNCtMNkRGeTBxVEVvdGtyWVpBWVRNblRzUG1BZE0zWEQ5YzNsNWJZaEVUZzRpa1JPQkxvUmhVNEt0ZjlVeGhBRmIrNWlTVkJjTm9DMURraVJKa2hxSFJ6cDF5bW9DcTdmcVFjTndGZkIrcEt6czE4UG56Lzk4cXg1YmtqYndZcHMyUGFMcDZYOFBZVCtDb01uV1BIYWt0RFIzK1B6NXE3Ym1NU1dwdHV4d2x5UkprcVE0WlplWDl5RWxaV3NkYm5rQU40OG9LUGkvclhWQVNkcWNneGN1bkFtTUFuaXVRNGNMSTVISVpTRTAzeHJITGsxTjNSTjRiV3NjUzVMcUt1bHpjRW1TSkVsU1k1R1NrdEs3M2c4U2htVmhHRDQ2SWorLytZajhmTU4yU1EzV3FNTEN2dzdQejI5Sk5Ib1BZVmhXMzhlTEJJSFR5a2hxOEF6Y0pVbVNKQ2xPWVJodVY4K0hLQ0lJamg1VlVIQzBOenlWMUJnRUVJNHNMUHdsUVhBUVlWaS9VMjZGWWRkNkhWK1NFc0RBWFpJa1NaTGlGRUM5QmU0aGxBVGw1UWVQek05L3NyNk9vWHFYU21LbWJrMXRBN2x0SURjQlkxV1ZTV0x1NVpiWkJ2TGFRQjZ3MWVaWVVzTTJNajkvU2dEN0FFWDFkWXdnRE52VjE5aVNsQ2dHN3BJa1NaSVVwN0QrQXZjd0VvYm5qWmczYjJvOWphOTYxaE42aFZBYVFtblY1YVd4WldFLzJDM2VzU2JBdnhmQWlsZmg3VVRXT0FNK2prTDVjbGplQi9yV2Raemo0Y2dGTUc4QnpOc2VPaWV3UkRWeUl3b0tQaWt2THorZWV2cUVUaEFFQnU2U0dqeHZtaXBKa2lSSmNRcUNvRk85akJ1Rzc0MG9LTGlqUHNaV1VxV2xWcHgzcjRMbDhleXdEK3g5REJ3TnNCUHNGTllpdVB3WDNIa0duRm41dUJ0MGZ4T21WVDV1QiswQW1rQ1RWK0dWNnNiSWkzV3R4NjBIZEV1UGRjNXZaQ1VzS29SRnRSbFBqZDhoOCtZOU1ibFRwNWVBZ3hNOWR0VEFYVklqWU9BdVNaSWtTZkVLdzZZRWlaaVJZNk54YjBuOG9FcW1sYkF5QjNJcUg4K0VXWnZhUG9DZ09UUy9IeDZJUUdReExGNElDMnR6ekhud1E5WEhLWkJhR2JKdnFLYmx0ZlVpdkZ6VHVxdmdxaXZoeWtRY1I0MUxHSTNlR0VRaUNRL2NneXIvVDBsU1EyWGdMa21TSkVueHkwcjRpR0ZZMXJxdzhOR0VqNnV0S1JIem1HYytEby8zZ0I0QXo4S3pjK0c3ZUhkK0JCNytERDZyYVgwQXFmZkIzYWZBS1UvQlU1ZkNwVi9CVnhDYkR1Y3IrSEtMbjRGVUlhdXc4TldpamgzTENJS0U1azRoWkNSeVBFbXFEd2J1a2lSSmtoUy94QWZ1UVRCOWp3M20vVmJqc2hLV3ZRZ3ZWajZlQUJQR3dySE5vTWwvWVB4c21MMC9ETXFCM1AxaFA0REo4RUpRWmJxWVkyRE1VQmhhK2ZoRU9MRTJOWHdPbjI4cWNBZWl2NFh6bHNIeVg4RTVBSWZCWWJVNVJuVzZRdGM1TUdkTHg5RzJaUWlVUFFmdkJyQnZRZ2NPUXdOM1NRMmVnYnNrU1pJa3hTL2hnWHNZaGtzU1BhYTJubmJRTmdkeXZvUHZLNWNkQzhmdUEvdjhHZjRDTUJ1K0xZRDhuV0hudStFdWdDRFdGUit0M09kVm1CSkMrQUs4TUFKR1ZHeXoyZm1McXB2anZZWmwwYXFQeDhDWW12WmRCYXR5SVJmZ2IzRHorWEJlVGNlZkRiT3JXeDVQN2RxMkJXRzRvQjZtNERKd2w5VGdHYmhMa2lSSlVyd1NQRDFDYk1pZ09ORmphdXZwQnQwQXZxMHlSL3UvNGNFeUtCc0lBd0Vxdy9pc2lyQ3dCRXFJQmVCWkY4Q1pmNE4vTG9RZmZnWS96NEdjeXNDOU5qZE1yYW9ZaWdGU0lUVUZVcUlRTFlYU0RNaW9YRmRWQUVFNnBGZnVXd1JGZFRtdVZGVVlpYXhKZE53ZUJFRWlwbStTcEhwbDRDNUpraVJKVWgzMWhyNEEwNnZNZ1g0U25BeGt6WU52SWRaTmZqNzhwaWswaDlnTlZRSCtDSC80UGZ6dVlEaDRKSXljQk04Y0EyTXJ4OWtSZW0vdStOWE52WjRKbVVET0hQaWlDM1Q1QzF3L0YrYmVBYmRQaHNrWHdZV3o0SnNtMEdvRkxEOEtmdjRJUEZwbDMycHRycDQvd09VbndQR2JxMW1TcEcyWmdic2tTWklrU1hVMEI3NjVHKzc1RHZLckxqOFE5czJEUElEbTBQejNjTWtYRmVINE1saldEM2E3Q0M0TUlid0JicWh1N0JQaGhEcVdsVE1KSHVrQ1hVcWg5SDY0S3hPeXA4SFVNVEJtSkl6c0Q3dmZEL2NOZ0FHVk8zMi9tWnUwZmcwek5yVitHU3l0WTcyU0pHMHpETndsU1pJa1NhcWpWK0MxVitDMW50Q3I2dkx6S3VZOW53Tnp0b2Z0ejRLekg0SUpBS3RoOVcxd1N4cWsvUlArK1NxOFd0M1lsOE5sZGFtcEM3UnRCUzBCL2crdS9McWkwMzUvR0h3R25OWVRkcHdPWDN3RUgzYUVqaEdJeklmNWw4Q2xteHEzRzNUZjFQcG0wS3d1OVVxU3RDMHhjSmNrU1pJa0tZRUd3bDZId0NFQUY4TkZPMEQzeCtDeGgyRWlRRi9vT3hKRy93d09PUWN1cXJydnd6RHhDNWcrQlY1dEJhM2VnRGYrV2tNSGZGVWZ3NGVWMzgrRjJTZkR1Sy9neS9QZzNQUGczQTIzUDM2RHFWL3lJTzhCdUw4UDlGd015NnM3eGl5WUdkY1BRSktrbnpBRGQwbVNKRW1TRXVnMnVCWGdDL2ppVVhnQ2lPNEZBM2VIM1N1M09ROStQUkpHYnJqdmNCanhNRXlzN0JZZkJJTUd3YUROSFhNc0hGc1o2RmZWRHRyVnB2WW9SR3F6dlNSSldwOS9TQ1ZKa2lSSlNxRGVGVGNYdlFCK0EwU0JySC9BN1FBZndvZUxZZkVJR1BFTE9MVnluemFRK3plNGVUSTgxd3lhTGEyWUQzMDVMTDhDL204bjZMc2o5TzRMTy8wT2ZsOEloWlg3UGd3UHZ3YXYxVlJQQUVIbDl6dEM3dzBmdDRYMk5lMzdLRHljQiswQ0NDcS9Xa0d6S28remRvWitsWSs3UTQrejRNeTYvZVFrU1dyOEROd2xTWklrU1VxZysrRGUrK0dCbCtCRklQTy84SEIvMkEzZzkzRFpqWEFUd08zd3owUGg1d0J0WWJ1VDRhUUFncHZncGhiUS9nOXdSUnFrWFExWFBRdlBYUVFYdmd3di9RbXU2d0FkWG9RWDk0Vjl4c0xZQlRDL0hwNUt4dVB3eEhmdy9SbHc1aS9nMUh6SWZ4WmVBRGdJRGw0QkM5K0VxVzBnZHlnTW5RbGYzdzUzN0FONzEwTTlraVExZUFidWtpUkpraVFsMEUxdzQ4WHdxeTdROVIyWWNpZ2NDbkEvM1A4Q1BIOGQzRFFUWnFaRCtsUHd4SzF3eXhjd2R3eU1HUWtqZmdzWDdnUmQ1OE1QYjhQYkFGMmd5eS9oMVBZVjNlaXpZZmI3OEwvdFlZZTlZR0FieUNQQjUvaG53Nmw1a0pjR2FlL0IyNFV3cnlOMDNBdjIyZ0Y2dkEvdnBVSnFVMmg2Rkp6MEtydytCMllEL0JHdVMyUXRraVExRmdidWtpUkpraVFsMEd5WXV4RFdUSUwvRG9TQkFDL0JTK1BXVGJXeTVoZzRhZ1dzaUVCa0NBd0ZpdmFDZ1pmREg1YkRzczlnK3IvZ1gwTmhhQWpoTkpqMlI3anVmWGdmb0N0MHZReCtQeDcrOHphOHN3RG0zUXQzbndxL0RDSDhDcjZzckNlRXNQTDdyK0RMRFI4dmdIbVZqNWZBa29yMU9YK0FQd0E4QVU5K0JKODhEeTlWVG5WelBCeTdGSlkrQ1U4Qm5BcS9CTXF2aDc4Q0hBQUg3QS83MXNzUFdKS2tCc3pBWFpJa1NaS2t4Q3MvQ281WUFrdnVobnNPaGtPQTRzcVZIOEVuQjhMUTcrRzdpK0Fpb1B3dGVIdHYyTHNKTkprUDh4K0NpZU5nWEh2STJ4LzJ2eHd1MnhQMjNBNDZqb054OThQOU0yQkdGS0tMWU5GdjREZmxVRllNeFZ2NmRSU01iQWZ0b2hDOUFxNm9LTHQwRWt4YUJzdGFRSE9BaWZEUUxKajFHcndLWk53Qjl5K0NSZVZRUGdpR2JQV2Z1aVJKU1Jac2ZoTkpraVJKRXNEa1RwM0N6VzlWYXkrT3pNOGZYZy9qYXV2S0dRNzdBN3dBejFjdWJBZHQ1OE9DVGV5WEJheXBmSEFRRFBzZXZwOEJYOWZpMkZrZG9WVUI1TmU2NmszWUhmcnZBL3ZkQ3JkVUxtc0J6WmJBU3FDOHB2MEd3YURwTUhOUmxjNTUvZlE4MTZuVCtBQ09TL1M0SS9QenpiSWtOV2lweVM1QWtpUkprcVJ0d0txcVFYdWx6WVR0VUNWc0IzZ0pYcW5Ec2Rja09td0grQUErL0FBK3JMcHNDU3piM0g1dndCdUpya1dTcE1iQ0tXVWtTWklrU1pJa1NVb0FBM2RKa2lSSmtpUkpraExBd0YyU0pFbVNKRW1TcEFRd2NKY2tTWklrU1pJa0tRRU0zQ1ZKa2lSSmtpUkpTZ0FEZDBtU0pFbVNKRW1TRXNEQVhaSWtTWklrU1pLa0JEQndseVJKa2lSSmtpUXBBUXpjSlVtU0pFbVNKRWxLQUFOM1NaSWtTWklrU1pJU3dNQmRraVJKa2lSSmtxUUVNSENYSkVtU0pFbVNKQ2tCRE53bFNaSWtTWklrU1VvQUEzZEpraVJKa2lSSmtoTEF3RjJTSkVtU0pFbVNwQVF3Y0pja1NaSWtTWklrS1FFTTNDVkpraVJKYWdCQ0dKUHNHaVJKMHBZeGNKY2tTWklrS2NsQ3lBVHVDQ0VuMmJWSWtxUzZNM0NYSkVtU0pDbjVoZ0x0Z0NPVFhZZ2tTYW83QTNkSmtpUkprcEx2NkEzK0swbVNHaUVEZDBtU0pFbVNraWlFYk5aMXRnOEpJVGVaOVVpU3BMcExUWFlCa2lSSmtsUmZKbTIzM1E3bFpXVnB5YTVqazhJdysra09IWFpNMUhCbEpTWExqMWkwYUY2aXh0TldNWXgxYzdkbkVldHl2emQ1NVVpU3BMb3ljSmNrU1pLMHpRcFhyU3BPeTh5OFBBaUNjY211cFVaQnNGOTZFTXhJd0VqRllSaGUxalFJN2t6QVdOcTZqdG5nOFZFWXVFdVMxQ2c1cFl3a1NaS2tiZGFoUC81WU1LcWc0QmRBUDhMd3pXVFhVNC8rRlJRVmRSMVZVSERqa0lVTFZ5YTdHTVV2akhXMkg3N0I0Z05DYUpxTWVpUkowcFl4Y0pja1NaSzB6UnVabi8vcHV3VUZnNkxsNVNPRE1Qd3UyZlVrU2dCdkJHVmxPNDNNeno5amhOUElORllIRVp0R3BxcE1ZR3dTYXBFa1NWdkl3RjJTSkVuU1Q4S1ZFQjA5Yjk3enl3c0tlZ0ZuRUlhcmsxMVRuWVhobkNBYVBXaDRmdjRCSTM3NDRZdGtsNk10c3VGME1wV09yR0c1SkVscXdBemNKVW1TSlAya0hBMXJSdWJuLzZzc0RMc0FOd0Joc211S1Z4aUdLOEpvOU5Td29LRFhpTUxDbDROR1ZMczJGa0l1TUthRzFZTkRhTDQxNjVFa1NWdk93RjJTSkVuU1Q5S2hoWVdMUnViblh4eVdsUFFnREo5SmRqMmJGSWJsaE9HZklrR3cvYWpDd250SFFYR3lTMUwxUWhnWHd0SVFpamIzQlN3bU5uMU1kZEtCQmZHTUU4S3lFTTdkZXM5U2tpVFZKRFhaQlVpU0pFbFNNbzFhc09BYjRHZlBkZWl3YnhDSjNBbjBUWFpORzNpeXZLenN3a1Btei84MjJZVm84d0s0TDRRUGdFZUFIYmR3dUxRNHRwa0xqQTNnblMwOGxpUkpTZ0E3M0NWSmtpUUpHRlZZK09hSy9QeitZVFI2S3JBazJmV0VZZmhsZVJnT0habWZmN2hoZStNU3dLZkE3c0JEOVh5by93TDlETnNsU1dvNEROd2xTWklrcWNMUlVES3FzUERlekpVcmR3akM4QnJDc0d5ckZ4R0dQNFpoZUhKV1FjRXVoeFFVdkxiVmo2K0VDR0JWQU1jQlp3Q0p2a0Z2RVhCaEFEOFBZRm1DeDVZa1NWdkF3RjJTSkVtU05qQms2ZEtsSXdvS3JpZ3RLK3RKR0U3Y0dzY01vWVJvOU1yVTFhdTdqU29vZUhBSWJQMndYd2tYd0wrQWdjQ01CQTA1QnpnZ2dCc1ROSjRrU1VvZ0EzZEpraVJKcXNIUDVzK2ZQYktnNE5nSTdBVzhYNCtIK2s5WVh0NXpaR0hoVlFjdFdXTEg4alltZ00rQlBZQUpXempVVThTbWtIbDN5NnVTSkVuMXdjQmRraVJKa2paamVINyt1eXZ5OC9jTzRFaWdJSUZEdnhNdEx4OHdNai8veE5IejVzMU40TGhxWUNxbW1Ea2VPSTNhVHpGVEJGd1F3R0VCTEU5OGRaSWtLVkVNM0NWSmtpUXBEa2REK1lqOC9NY2pwYVU3UnNQd3Q0VGhtam9QRm9iZkI5SG9tQkg1K2Z1TW5qZnZmd2tzVXcxY0FIY0QrYlhjYlVFQU45ZEhQWklrS2JFTTNDVkpraVNwRm9iUG43OXFkRUhCVGRHU2toMEMrQWNReHJ0dkVJWXJnZk5XQk1HT0l3b0xudzVxc2ErMkRTSHNBdlNzNVc3YmhiQnZmZFFqU1pJU3k4QmRraVJKa3VwZzlNS0ZQNHpJei85VkVJM3VBYnkrcVczRE1Jd0djRmVrdUhqSGtmbjV0eHlkbjEvMzduZzFkait2NDM0bkpMUUtTWkpVTHd6Y0pVbVNKR2tMakNncy9IQmtmdjZRSUJvZEEzeXo0Zm93REY4TllmY1IrZm1uSDd4b1VXRVNTbFREY25JZDl6c2toQ0NobFVpU3BJUXpjSmNrU1pLa0xSZU9LQ3g4T3N6UDd3dWNCeXdMdzNCbWVSZ2VNcXFnWU5qb2dvS1BrMTJna2krRTNZQnVOYXgrQnhnRXZGYkQrazdBL3ZWUmx5UkpTaHl2amt1U0pFbFNncjNXdkhuekprdVhydG9EU3BOZGl4cU9FSzRDcnRoZ2NRbndKK0NxQU1LS0x2WUxnYXVCekEyMnZTdUEwK3UvVW1uTFBkMm1UZmUwOVBUV2lSNTNWRUhCTzRrZVU1SWtTWklrU1ZJakVrSVF3dXd3RnFwWGZuMGR3c0FhdHQ4cGhFODMyTDdBYVdVa1NaSWtTWklrU1Q5cElleGVKVGd2RCtGZjRjWWQ3QnZ1a3g3Q3pSWGJWKzQ3ZEd2VkxFbVNKRW1TSkVsU2d4UEN0UldCK1E4aC9LeVcrdzRMNGJ1Sy9lK3ByeG9sU1pJa1NaSWtTV3JRUW9pRU1EZUVTU0hVYVU3ckVKcUg4RWdJODBLSUpMcEdTWklrU1pJa1NaSWF2QkQ2aEhCV2dzWTZNWVFCaVJoTGtpUkpraVJKa2lSSmtpUkpraVJKa2lSSmtpUkpraVJKa2lSSmtpUkpraVJKa2lSSmtpUkpraVJKa2lSSmtpUkpraVJKa2lSSmtpUkpraVJKa2lSSmtpUkpraVJKa2lSSlcwZVE3QUlrU1pJU0lRekQ4Y0J4eWE1RGtuNWlmZ1JhSmJzSXFZN2VBL1lQZ3FBazJZVkl0ZUg3WGpWeTIvenYza1lkdUlkaCtBb3dOTmwxU0pJa1NaS2tSdWxSb0Exd1FKTHJrS1Nma2tlQkU3YlYwRDAxMlFWc29SYkpMa0NTSkRVOFpkUGZZL1dmVDRPeTBtU1hJbTFXYXYraFpGOTRHd0JMM3B2Tng3OThnTEMwUE1sVlNadlhwRTk3K2s4NG5aU01pdFBLS1ZOZytIQW8yU2JQbmJXdDZkOGZwazJEckt5amdDWEpMa2VxcXlrRjh4bis3T3VVUktQSkxrWGFyUDZ0V3pCdHpEQ3lVbE9QQWtyQ01Ed2xDSUt5Wk5lVmFJMjl3NzB0OEJyUVo5N0t1Znp0dzR0WVVibzAyV1ZKMVdxUzNwd0wrdDlBKzV3dVRGKzJoQ0ZUSnJPZ3VDalpaVW1iMURZamsybERENkZIazZaTVgxVEVrSW16V0xCNm0vdGJxRzFJdCtZWmZIVEtqalJKanhpNnExSFpLSFEvN1FIQ0VrTjNOWHpWaHU0alJrQnhjVkxya3VLeUxuUUhXQVkwbS8zakhNNTU5RnlXckRHRFY4UFdzWGxIL24zQ2ZXU2xaVEdsWUQ0am5uMmRZa04zTlFKVlFuZUE4Y0EyRjdvMzZzQWROZzdkYi83b0VwYVhMRTUyV1ZLMU5nemRoNzMrUEQ4VXJVbDJXZEltYlJpNkQzdDRGaitzMnFiK0Ztb2IwNk5GQnAvOW9oY1pLUUZsWDMzSTZtdE9BazgrMUFpazdua3cyZWZmRE1EU0QrZnk0VW4zUUhtWTVLcWt6V3U2YzBmNlAzUWFrWlNVMklJMzM0VEJnNkhjaTBacUJBWU1pTDFtMDlJQWxnTE5aLzg0aDE4L2RqNC9ydjR4eWNWSm05YTVlU2ZHbi9RZ2FTbHB2RGx2SVlQLyt5cmxvZThkMVBBTmFOdVNOOGNjU0Zva0FuQWY4TXNnQ0xhWms3WkdIN2pEK3FIN3d0V0YvUFdEM3hpNnE4R3FHcnJQV3JHYy9WOTcxdEJkRFY3VjBIM1drbUwybnpEVDBGME5tcUc3R2l0RGR6VldodTVxMUtvSjNiOWZtczlaRC8vSzBGME5ucUc3R3F0dE9YVGZKZ0ozTUhSWDQyTG9yc2JJMEYyTlRZOFdHWHc2YmtjeVV5T0c3bXBVTmdyZFQ3d0hvcDQ0cStFemRGZWpadWl1UnN6UVhZM1Z0aHE2UjVKZFFLSUVRYkFBR0FKODJpYTdBeGZ1ZmhOTjAxc211eXlwV2l0S2x2SzNEeStpWU9XM2RHL1NsS2xEUnBPWG1aWHNzcVJOV2xCY3hINnZUbUxHOHFWMGI1SEIxT042a0pmVDJPKzlyVzNaekNYRjlMMTNCdEVRVW5mc1QvWmw5eVc3SkNrdVplKzl5T3FiendlZ2VmOHU3SGJmdUNSWEpNVm4rV2NGZkhUQ1BZU1ZJYysrKzhMTEx5ZTNLQ2xlNzc4ZnUwQVVlLzAyQjVaMGJ0NkoyNCs1alZiWlpndHEyTDVmbXMreEQ1eEFHSWJzMjc0Tkx4ODZKTmtsU1hGNWY4RmlCai85YXVWN2gzSEVRdmRHYjV2cGNLOFVobUVyNEZWZ2x3V3JDN25SVG5jMVlEbHBUYm1nLy9WMHpOM0JUbmMxR3EzU001ZzJkRFM5bWphMzAxMk53ZzdOMDVsNVdoOGlBWlI5K1Q2cnJ6azUyU1ZKY1VrZGNCRFpGL3dkaU4xSTlhT1Q3MDF5UlZKOG11M2FtZjRUVGlNSUtrNDNwMHlCSVlZL2FpVDIyZ3ZlZWd0aXI5OGxRSXRZcC9zNS9MamFiRUVOVzhkbUhYaDAzRVNDSUdCSzRRS0cvUGZWWkpja3hXV3ZkcTE0YTh5QmxlOGRIZ3lDb0ZHZnRHMHpIZTZWZ2lENEVSZ0tmTm8ydXdPL3RkTmREZGlxMHVYODdjT0w3WFJYby9KalNUSDd2ZnFzbmU1cU5MNWRXc0pPbFozdXZmWWcrNUk3azEyU0ZKZXk5MTlpelIyL0I2RDVnTzNwOTYrVGtseVJGSjlsSDMvUHgrUHVXOWZwUG5nd1RKNmMzS0trZUwzekRnd2JWclhUZlhHczAvMGZkcnFyd1N0WVZzaHhENTVJR0lZTWJ0K0d5YU1HSjdza0tTN3Z6UCtSWWMrOFZ2bmU0Y1F3REJ2MVNkczIxK0ZleVU1M05TWjJ1cXN4c3ROZGpVM3ZWcGw4L290ZVJBZ3ArM1FhcS85eVJySkxrdUtTdHU4aFpKMXpQV0VZc25qYUxENDUvY0ZrbHlURnBWbi83ZWovbjEvR3V0WENFRjU0QVVhT1RIWlpVbnoyM1JlbVRvVWdDSWwxdXJlMDAxMk54Zll0dXpEaHBIOEQ4TUwzUHpEeXVkZVRYSkVVbjMzeldqUDE1OE1JWXI5Nzd3cUNvRkdldEcxekhlNlY3SFJYWTJLbnV4cWp5azczTCsxMFZ5UHg1WTlGN1A3QVYwUUpTTjFsUDdKK2MwdXlTNUxpVXZybUpOYmNmU1ZCRU5CeXYrN3NkT3V4eVM1SmlzdXlENy9qNDFQdmozV3JCUUVNSHc1UFBKSHNzcVQ0dlBrbUhIUVFoR0VBdEFBVzJlbXV4bUxPNHJtY1BQNVVBSVozenVPSjRmc2x1U0lwUG0vK3NJaURKazBoalAzdVBTME13MFo1MHJiTmRyaFhzdE5kalltZDdtcU1XcVZuTUhYb2FIcmI2YTVHWXRlMldYeHc4bzVFQ0NuOTRCWFczSFJ1c2t1UzRwSTI5R2l5Zm5rbFlSaXk4SlV2K2Z6WER5VzdKQ2t1TGZiZWdWM3ZPV1ZkcC90VFQ4SGhoeWU3TENrK3c0YkJTeTlWZHJyL0NMUzIwMTJOUlk4MlBYamcrSHNBZUdwT0FZZS9NQzNKRlVueEdkYXhIUzhkY2tCbHAvdHRRUkEwcXBPMmJiYkR2WktkN21wTTdIUlhZL1JqU1RINzIrbXVSdVRqQld2WWQveE1vZ1NrN1Q2TXJGL2RrT3lTcExpVXZ2b0lSZU92SndnQzJnenJUWjhiamtwMlNWSmNscno5TForZU5YNWRwL3VZTVRCaFFyTExrdUx6eWl0dzZLR1ZuZTZ0Z0lWMnVxdXhtTGx3SnFjL2ZCWUFZN2J2eUlSaGV5ZTVJaWsrcnhUTTU5REpiMVIydXY4cURNTy9KTHVtMnRqbU85d3JyZC9wWGxEUjZiNGsyV1ZKMWFyYTZUNXp4VElHdmZhY25lNXE4S3AydXM5Y1Vzd2dPOTNWd0Exc244MWJKL1NNZGJxLy9SeHJicnNvMlNWSmNVa2ZkUXFaSjF4TUdJYk1mL1l6cGwvMGFMSkxrdUxTYW5CUGRybjloSFdkN2hNbnduSEhKYnNzS1Q2alI4TXp6MVIydWk4QzJueS9KSjh6SHptSHhYYTZxNEhybTllSHU4YmVBY0RFV2Q5eDNDdHZKN2tpS1Q2anQydlBNeU1IVlhhNjN4QUV3U1hKcmlrZTIzeUhlNldLVHZjaHdDZHRzenRXZExxM1NIWlpVclZpbmU0WGtiL3lXM28wYWNZYlEwYlo2YTRHcjNKTzkrbkxsOUtqUlFadjJPbXVCdTdkZWFzWk9uRVdZUkNRdHZjb01rKy9OdGtsU1hFcGVlNStpaDY3alNBSWFEZDZaM3BkZTFpeVM1TGk4dVByWC9QNStSUFhkYnFQSFF2MzNKUHNzcVQ0UFBzc0hIVlVaYWQ3YTJCKzV4YWR1T1BvZjlEU1RuYzFjRi84TUoxekhqc1hBaGpiZlR2dU9XRFBaSmNreGVYWjcrWngxRXR2Vm5hNlh4U0c0ZFhKcmlrZVA1a085MHBoR0xZazFxVExSSTBBQUNBQVNVUkJWT25lejA1M05YUTVhVTA0di84TmRMTFRYWTFJeTRwTzl6NTJ1cXVSR053NWw5ZU83VTRRaHBTOC9pUkYvN284MlNWSmNVay8vR3d5ai93VllSZ3k3NG1QbUhINWs4a3VTWXBMbTRQN3NOUE5ZOWQxdXQ5M0g1eDZhckxMa3VKenhCSHc2S09WbmU0TGdIWjJ1cXV4MkszVHJ2empxRnNnaFB1K21zMnBVOTVMZGtsU1hJN1lvUk9QSHJSdlphZjd0VUVRWEpIc21qYmxKeGU0dzhhaCswMGZYTWl5a2grVFhaWlVyUTFEOXdPbVRLWnd6ZXBrbHlWdDBvYWgrd0VQemFKd1pXbXl5NUpxVkRWMGQzb1pOU1pWUS9mNXozM0c5QXVkWGthTncwYWh1OVBMcURHcElYUS8rOUZmczJqVm9tUlhKMjFTMWREZDZXWFVtRFNtMFAwbk02Vk1WVUVRTENaMkk5VlAybVozNU9JOS9rNno5RmJKTGt1cTFxclNGZHhjWlhxWnQ0WWVRb2VzN0dTWHRaSE1sSlF0SHVQUUR0dHhjRjdIR3AvZjNxM2EwcmRwL0ZOQjljaHRTa3F3L25YRi9WcTNZNy9XN2VqWnBOa1cxYXBOVzF4eEk5WEs2V1hlT3I0SEhYTFRrbDFXbldXbTFzK2Z5OHpVeUUvenluY0Q5UHIzS3hueHlEY05jM3FabEFZMk5WTmFSdjJORzlUKy80aEk2L2F3aWI5QktkMzdrZEs5SDBHTHRyVWJPQWhpNHliZzcxdDlLbm5pbnhULzk1N1k5REtqbkY0bVNJbVFrcDFPU25aNlFzZU5aS1RXNmZXcG1pMThjVHJUTDNtc1lVMHZrOWJBM3F1a3BrSnVidXdya1RJejYvWjYzbTY3V0UwMTJXdXYyRmVIRHJVYk53aGk0MjVxN0libThjZmh4Qk1ycDVkcEM4enIzS0lUZDQyOW5kWTVyWk5kM1VaU0l3MzdaNXVlbWs2UWdIZkY2YW5wdE1wcFNhdWNsa1NDK04rL3QydlNqcFJJelgvdmQycmZsNTNhOTZWMWJ1MytiUU1DVWlJcG14dzdHVDdLLzVnTG5yaHdtNTFlSmpNbEpTSG5XSmtwS2VSbFo1S1huYmxScnFEa2VQemJmRTU4OVozSzZXVXVEOFB3OThtdXFTWS95Y0FkMWcvZFcyYTFOWFJYZzFZMWRPK1NrOXZnUXZmaGVSMlpNZklJTHVqWmQ0dkd1WHZBZnJ3d2FEaUhkOXgrbzNXWktTazh1czlRUGg5eEdLOFBHYlhac2JKVFVubi9vSjh4LytmSGNVTy9BV3VYVHgwNm1xbERSM05GbjEwM084YXBYWHR5OTREOU9LRkxOd0MyeTg3bHpHNjlPTE5iTDNJcVRnZ0d0bXJEdFR2dnpyVTc3eDduczR4cGxwYk9QL3J2elhrOSt0SWxPOEVuVVExRTFkQzlTN1AwUmh1NkQrL2FoQm0vN01VRmU3UkorTmdmbjdJajVSZnZ5dkx6ZDZGdjY4eTQ5bW1la1ZMcnIvU1VUYjlCM0xGbEJ2ODlmQWVPNk5rOEVVK3IwWHB4em9xMW9YdjY0TU9TRXJvM25UQ2RwaE9tazM3SXVOaUNTQXBOYm4rRG5EODlRVXJ2QVRYdWw5SzlIN25YLzVmc1MrK3FkbjFxMzRGay8vWTJjdjg2Q1ZMci92OWg2aTc3a1h2anM2U1BPcm5PWTlRazk4OVAwUFEvbjlQazN2ZUpkT29lOTM3WkY5MU9rOXVta0Q3aWhHclg1MXo5RURsWFAwVDYvait2VlQwWlk4Nmc2YjgvbyttL1A2dlZmc2xRUFBIR3RhRjcrOE4zKzBtSDduMnVQNUxCSC95QlBTYWVudEJ4OTN6eUhJWitjUldELzNjNU9kMXJlZkZHTlpyL3pLZnJoKzdqeG0yOTBEME1ZMThYWGhoN25KSUM4K2JCUngvQjRNRTE3N2ZYWHZENTUvRENDOVd2SHpvVW5ub0t2dndTMHJmd3dzKy8vdzByVnNEYkNlNCsvZmhqS0MrSDVjdWhieTNldjArYUJQbjVjTzY1MWE5LysrM1kxMGtuMWE2ZXl5NkQwdExZVjJNeWZuelYwRDBQbUpmWE5DL3BvZnZiRjB6bDdRdW1jdnp1eHdJUUNTSk1PdU1wSGp6aFhuYnJWUE01MEU3dCt6TCtwQWU1K2ZBYnExMi9SK2YrL09WbmYyTGl5ZjhoTFNXeDcrbi9mY0o5dkhuQjY3eHl6Z3ZzMEtwcm5jY1oydU1BSnAzK05KTk9mNXAyVGVML1hYM2ptT3Y1NzJsUGNQUnVSMWE3L3E2eGQzRFgyRHNZMVh0RXJlbzVaZUJKVER0dkN0UE9tMUtyL2JhR2QrZSt0elowSDdkajEyMHFkUC80cUJHVW56bVc1YWNlU2QrV2RXKzBPN0piWithZE5JWjVKNDJoYzI3ZDg1ZTkyclhpcWdFN2M4ZWdQUmpYSzc3WDk2bTlkdUR1QS9ia2hKN2JBN0JkYmpabjl1bk9tWDI2cjhzaTJyYmkyajEzNGRvOWQ2bHpiWTNSK0psenE0YnUxemJVMEwxaFgrYXNaMEVRTEE3RGNDandZc3VzdHJ0ZnZNZmZ1ZjUvNXptOWpCcWt5dEQ5M04zK1RKY21QWGhyNkNIczgrcWtCakc5ekxrVm9mRU4vZmJrczJWTGVIbCtJVk9HakdKd203ek43dHZ6dWNlWXVYSTUyU21wdE0ySUJZNHpWaXpkYUx1enUvV21ZOFZGaHB1Ky9wem1hZWxzbDVQTHAwdXJueWR4N0hZNzBDd3RkcEx6WTNGeG5aN1hrTGJ0T2I1TE44cWlVZjR6OXh0MmFkNkMyM2ZmQjRCSmhkK3pxcXlNQVMzYWNGbnZmZ0JjL3RrSEc0MXhhdGVlakdqZmlXUGVmbzFvR0s1ZGZuVG5ycHpkdlRjQXJ5NG9yRk45alVGbDZENWx5Q2gyYnRhQ3Q0N3Z3VDdqWnphcTZXWE8zYjBOWFpxbWM4T1FEbnkyc0lpWDU2NWd5ckhkR2R4NTh4ZEtldDcxSlRPWHJIdjlkVytSd2JUamVxeDkzSzdpcHJKTjBpTzhja3oxQVdQZVB6NWYrMzF1ZW9RbDUrMWM2K2Z3NjVmenVlM0Q2ai9ldkV1YkxONC9xU2ZwS1FIRHV6Wmgvd2tsdkRjditiOVhrcVV5ZEgvKzZHNmtEejRNU29vb3VyLytndmVtRTZZRFVIVC9IeWw1Y2Z4RzYxTzY5aUhJYlU1SzdxWXZoZ1NaMmJHUU9yUG1rNEhVM1lmRy9ydGpmOHErZUxkTzlhYVBPSUZJNnc1a0huY2gwZSsrcHV6enQ4bjV3d09idkJoUWFlVnZSaEw5WWU3YXg1RjIyNUZ6NWJybkhEUnJWZkZjY3NpNTdMNXF4MWh4MXY3clBVN2RhVzhpblhzQ0VDNWVVT3ZuRSttd1E0M3JnaVl0NHRvdU9tOTJMTFJMc3VLSk4wSmFLaGtqVDZiOTRic1JMUzdsNjJzbUpidXNyYXJacnAxcE8ySW5BSEo2dEdQb2w5ZkV2Vy9CdysvejFaWC9YZnM0YTd1VzdEN2h0TFdQMDF2RmZ1ZW41R1N3Mi8zanFoMWoybjUvcVV2WlAzbnpuL21VU0VZYXZhNytlV3g2bVhIallNMGErTld2RW51Z3l2OVBmLzFydU8yMmpkZnZ2anUwYWhYNzJwVGMzRmhJdmFtdTg1OVhYT0RiYno5NDlkVzYxYnYzM25EMDBiSHZkOXFwZHI5bjdyd1R6anh6M2VQdTNXSGF0SFdQMjdXTC9iZEpFM2psbGVySHlOdmdmZnlCQjhMT0ZlOUJDZ3JpcjZWU3IxNDFyMnZkT3I3dHZ2cXFRZnkrWGMvNDhiRlBETngxVjBBUTVBSDVlVTN6T3QwMTluWk9tM2pXVnBsZTV1MExwZ0p3NDJzMzg5akhqMiswdmxlN0hXbVcyWXhtbVpzT0hyUFNzdGloVlZleTA3SnEzR1pRdC8wQTZOZGhaLzczL1lkMXJybFQ4MDdjZWN3LzFqNnV2T2xzZG5vMnR4NTVjN1g3akw2emRoZk9PemJ2U0hwcTlaL0tXN1ptS1V2WExBTmd3SFo3MEsxMTdPLzh3cFVMYTNVTWdDNHR1OVM0cmxsV3M3aTIrMjd4ZDRScy9kZDJaZWordDhQL3lyZ2R1N0ttckl4ZlRhdjd2MnV5ZEcrV3k3UXhCNjU5M0M0cmxpczBTVXZsbFVPSFZMdFAzZ05QMWVvWTNacm0xdmlwL2tWRnhTd3Fxamx6Q0FpNFl2Zll4YzE5OGxwejM0elptejNla0k3dE9MNUhsMWdXOGZVY2RtblZuTnNIN1FIQXBMbUZzU3lpYlVzdTY5OEhnTXZmKzdSV3o2ZXhHejl6THBrcEtkdzFlRUFRQk1HMVlSZ1dCVUZ3VTdMcnF1b25IYmpEMnRCOUdQQ0tvYnNhdWxqb2ZqSG45NysrUVlYdVozM3dGbCtPUEp6c2xGVE82ZDZibCtmSEh5Q1hSS01BZEcvU2RPMnlHY3VYcmJkTjY0eE1MdThUQzdXZktwaEx3WnJWRlB4c0xFdEtTdWo1M0dPc0xsLy9ocHlSSU9DaVhyRVRnaVVseGR6K3pZeE4xdEF1TTR1Nzl0aVhpejk1bnhrcmxtMXkyOW80YWZ2dTNEMGc5cWIwMnAzNjgvc3FnZnhwTyt3SVFPR2ExWlJHby9TcVlZcWJnaldyV1ZIV2VNTHA2bFNHN2xPSGptNlVvZnRaTCtiejVhbTl5RTZMY0U3LzFydzhkMFhjKzVhVXIvL0dPVFVTckEzWk4xVFQ4dnIyNmNJMW5QZEtBYmNmM0luMGxJQUpoM1pobC91K1luVnBOQ24xTkFUcmhlNEh4YnJENmpOMDM1UzB2VWV1L1Q3alo2Y1JEajkrdmZYRjQyOGd1bkRqNENQU1lZZFlOM3Mxc3FzSnM1Y2YxeWV1ZW9ydXZZcWNHNTRseU1nay9lRGpLUHU4RmwyWEcvNHVTMGxkRzdKdnFLYmxHMG9mRSt0aUxwL3hBYVh2dlVqUXBBVk43bnl6Mm0wenhsNUF4dGdMNHErM2lwcCtsZ0RMVDk0TlN1dDJZVGZSaXYvOUZ3Z2hZOVRKZER3MjFxbjJVd25kVTV0azB2dlBSeEJFQWtxWHJhRjA4YXBhN1YreWFPVjZqNFBVbExVaCs0WnFXcTY2bS9mWUJ4QkNyMnNxUXZleno0NnRTSFRvdmluSEhMUHUrMHN2alFYelZWMTRJY3lacy9GK3ZYckZ1dG1yVTEyWUhjKzBCTTJid3dNUFFDUUNpeGZEd2xxR2dELzhzUDdqMU5SMUlmdUdhbHErb2Q5WE5CQk9uUnFiVHFWMTY1cnIrdE9mWWw5MVVkUFBFaUFyQzRxSzZqWnVmYXI4VkVZc2RPOElGT1kxemV1d05VUDNUVG13NTdDMTM1ODA0QVNPMm5YOUx1NWIzN2lOZWN0LzJIQTN1clRzd3NTVC8xUHRtTGNlK2ZlTmx1Mzl0LzJyMmJKNktaR1V0U0g3aG1wYVhsdTNIbEY5Y0E5d3p6djNjZmZiOXdKdzhwNG5BdkJ4d1NlOE52TjFtbWMxWS9LWjFmL3RQR3UvTXpocnZ6UHFWRTlOUDB1QXdiY09vNlNzcEU3amJxbXFvZnZaZldPTlFZMHRkRThOSW10RDlnM1Z0THkyWHE0aHVBZTQ2bitmYy85WHM1bDkvS0diSFdmbmxzMEp6eHhiN2JyZUU1OWp4dExsZGE3eHArYWVHZDhDVklidWZ3M0RNQ3NJZ2o4bXVheTFmdktCTzBBUUJNc00zZFZZckNsYjFXQkM5NXpVVkRwbjVRQXdmdTQzSE5TdUk5ZDkrUWtkc3JJNTZkMDN5RTVKNGJNUmg1RWFSUGo3ekMrNFkxWXMrRDY4MC9iOHNXSUtsdEl3U25qMEw5WWI5L3REMTUzdzlKNzhPSmYxMlpVVzZSa3NMQzdpekEvZVltRnhFZm1yVjlHelNUTit1K05PWERQOTQvWDJIOXQ1aDdVQjlwOW5mTXF5MHByZnZEUkxTK2VGUWNQcDE3d2xROXEyNThpM1hxVnJUcE8xbmV3QVozVHJ4Um5kZW5Ib3RKYzIrek5wazVISmZYdnV6K0Z2dnNLRXVkOXlUdmZlN05teURaZjI3c2ZVUmZPWlBDK2YvVnEzWTBETFdDZFBoNnhzdmh4NVJJM2pIZlhXcXp5V1AyZXp4MjNvbHBXV1ZJVHVvOWk1V2N0R0Vicm5wRVhvM0RUMktZbngwNWR3MFBaTnVPNmQrWFRJVGVPa1o3OGpPeTNDWitOMkpEVVM4UGNQRm5MSHg3Ry9HWWYzYU1ZZkI3VUhvRFJhYzZkSzZnMmZjUGZJenB5eVUwdWVtcm1NUzE4djVLdkZzZEN1VjZ0TXZqeDE0dzZ2bFNWUmd1cy8zbWg1VGNLTE56OTFFc0FkSHk5aSsyYnBYREt3TGQyYVozREZQbmxjK3ZxMis4bUxlTHc0WndVL2YrSmJuajU4QjlJUE9wYXdwSmppQ1RkczNTTFNNa2piZDkwYjk5UisrMjIwU2NtVGQ1Qjd5OHRFV3NmbXk0MjA3a0RUQ2ROWmRjV3hDUzBseU1naWFGWHh1bjd6R1ZKMzNvZmlwKzhrYU5HV05iZGZDdWxaNVA3bGFVaEpvZVQ1ZjFQeThzT3hwekRnUURLT09SK0FjSU9MbzFVdFAyRm5zazYvbXJSQmgxSDJ2MWNvZXVpbVdPYzROVjg4U04xcGIxTDdESVJvT1VVUFhrZEs3d0ZFYWp0UCt6YW8rRDkvaVYwUUdYWU1IWS9kazJoUktiTnVxR0hxaTIxRUpDT1ZuVzg1bHV3dXNRczFQNzcrRlVXRjhWOUFYekQ1TTFaK1BiL0c5YS90OUgvMHVtWU03US9iallXdmZNazNONzdJNnRteEFDMTdoemJzOVd3TjAydW9WdVk5L2dHUmpGUjZYajU2WGVpK1pnMWN0QlZ1WXAyWkNjZFh1YUE1b3BwcEk2NjlOaGE0ZDZub1V1M1NKZFp0dmZmZWlhL2w4Y2VoUjhVbjRwNTlGcjc3THY3OUgzNFlQdHZFVkZpcHFYRDMzWERLS2JHcGJ5NjlOTlk1RGpWZlBEandRQmd5SkRZTnpYbm54YWJjcWUwODdkdTZlKzZKL2R2ZGVtdEFFTFFuQ1ozdTFVbFBUV2Q0NzRQV1B0NXIrNEViYlhQZnV3L3c1S20za3RjMDlxbUd2S1o1dkgzQlZFNmJlT1pHMjlhSGZXOGV6TzhQdXBUUmZVZnl4amRUK2NmVU8vaHVTZXcxdjZuUVB4RUdiTGNIdTNmdVR6U004cmNwZjJlM1RyczJ5RG40Njl1N2M5L2o0cWQveC9VLy94Tm45KzNCbXJKeUxucm5rMlNYVlNlcGR6N00zUWZzeVNrN2R1V3AyZmxjK3U0bmZMVTAxakRWcTNsVHZoeTcrZWxwdDlTSzBqSkt5c3ZqMmpZdEVxRnArcm9wbXM3czAzMXRKenZBR1gyNmMwYWY3aHc2K1kzTmp0VW1LNFA3RGhqSTRTOU1XOXZZdUsyN1o4YTNaS2FrY090Ky9ZTWdDSzZwNkhTdmZsNnNyY3pBdllLaGUvSzB6R3pMMHVJZmlZYlYvMExxMml3MjdjYmlvZ1VzSzY3N3YwZGFKSjFJRVBzSVVISDVtanFQMHhBMGxOQjkvOVo1VEI1MDhIckwzanZ3Wnp5ZVA0Y2ozM3FWZ05qVlpvRDgxYXZYZG84dkxGN1htVks2bVQ4RVIzVGFmdTBjNnVQZW04cjhvdGkvM1Q5bWZjbmZkOXVMaTNydHpPM2Z6R0JSeFpoWktTbGN0OHU2K2RSdm1UbTl4ckZicFdmdzNLQ0Q2ZGM4MWtVeHIyZ05IeTlkVE5lY0p2RTgvWTFrcGFUd3pINEhNYkJWRzM3WHV4OVhmZkVSSjczN0JwOE1IME5HSklVSDloeEV6K2NlNDhxK3U4VTlaZ1A3ME93V2lZWHV6eldhMEgzL1RybE1QbXI5YVNUZU83RW5qMys5bENPZm1oTjdmVWRpWFdyNUswcVo4V1BzTmJpd1U4N2E3VGNWdUVmRGtQTmVMbUI1Y1RubjlJKzlzVC9zeWMxL3ZQRDhQZHJ3dDZFZGEvdDBOdXV5TitZeHJFc3VlK1JsYzhFZWJianJreC81Wm1uRDZOcE5sbWRtTFY4YnVtZU1QZ1ZncTRidTZZTVBXOXZwWGZicG0wUVg1RU4wL2IrVjBSVkxOanZPeW9zT0ljaklKbHhWMFRFVEJBUTVUUWh5bXRVNDUvdUdVbnJ0VHZZbC8xcHZXYzQxajFENjNvdXN1Zm44ZFRjWUJhS0xmeUJhR09zNENhdld0NG5BblRCSzBRTi9JbHk5aXZTRGp5VVRXSDNUcjJ2ZVBpMmR6Sk12QTZEa3BZbVVGM3hMN2wrZklkS21FNlZ2VHFKby9QVnJOMjN5ejlnSlN2RlRkMjQwYlUrNHRPWUFKT093TThrNEtoYWt4dnNKZ0lhaTZKNnJBRWdmZGd5ZHgrMExzRTJIN20yRzlhYkZYdXQrWCtmOUxMNkxqWlZXelp5L3ljQTlqSWJNdk81WnlsY1cwZkc0V0ZqMTJhOG0xSzFZYlZMQmhOaDBWMnREOTkvK05yYWl2a1AzY2VQV2RYcS8rQ0o4KzIwc1hLNHFuaTd6UG4wZ0p3ZVdWa3lQR0FTeGJ2VVdMV3FlODMxRFk4YkU1b0d2ZE9LSjhlMVg2ZlBQTngyNFI2T3gwSHo1Y2pqbm5OaXl3elp4MzRlTURMamxsdGozLy94bkxKQ2ZQaDI2ZG9VSkU5YjlHMEZzRG55QVAvNXg0Mmw3TnV5NnIrcnl5K0dhaWltZ0d2T05DZjlSTVVWS0xIVHZTQU1JM1EvcE8ycHR4L2k3YzkramNGa2g1ZUg2NTE5TDEydzhuZWVHam4zZ0JMTFNzbGhSSFBzMFVBRGtaalNoYVdhVEd1ZDhqMWNZaHZ4dHl0OVpWYktLSTNjOUhJQkwvcnZsVXpJZmZzOVIxWGJ1VjBwTFNlTTNRMkpOQVk5LzhpUnpGcy9sb1pQK1E0ZG03WGx4eGt2YzhzYTYxL0NrMDU4RzRQNTNIK1N4VDlhZnR1ZkhWZFZQY1Fvd2J1REpuTDdQTDRIYWZRSWdHYVo5KytiYTBQMjMvV0tOUDQweGRJK0dJZWU5K1NITFMwbzVaNmZZaGN2RFhwaTJtYjAycit2NFo1aXpvdVpQejIzZlpOMDU0QzllZTVmSHZ2MSt2ZldWWGUxLytlaExMbjEzM2M5MVJPZjJUQjY5aWZ1R3hDa3JOWVZuUmc1aVlOdFcvSzUvSDY3NjMrZWIzMmtiOFk4dlpnSlVodTQzaEdGSVF3amREZHlycU0vUXZVMVdCL2JNRzhyemN5WlNIcTUvd2prdzcwQnkwcHJ5di9tdnNieWsraFBuWTN1ZHkrNXRCL0g4bklkNCtidU41MlZyek03dWR3MU4wcHZ6L0p5SGVPMzdqZWZSdW5pUDJNZlZudnJtWGw2WU03SGFNZkp5T3ZOL2U4VSt5bmZXS3dkdnRMNWRkaWQrdCtjL3lVakpaRlhwY2k2Wk9uYWpmNGVhYkc3c1pHa29vWHQxeWlybVZreXZjamYyTlZXQ2xxcDMrQzZOUnVrOStYRnU2NzgzdzlwMTRNRTVzM2h3N2l4ZUhoenJMTHFpSXB3dWpwYnpsMTMyNEs0Qis5STZQWk8wU0N6SWI1S2F4c1c5ZHViaVQ5NEg0TEkrdTY1M0U5S2lHcTRzZDhqS1p1clEwZlJ1R3BzWGVkYks1UXliTXBuNVJXdVkrTjIzVEZrd2ordjdEZURRRHR2eDhQZXp1Zkx6RDllYjl1YW96dHV6cEdUOXp2a0pleDNBd0ZheEcydWV2c09PWFBmbEozeTFZaGwvK3ZKVHp1L1psM00vZW9jOVc3VmhXTHRZUjlDLzU4N2lwSGMzdmxKOXl2WTl1Ry9QL1NtT2xqTjE0U1pPVGhxaHhoYTZWNmVzNGh5bDZvMUkxNVN0TzNGWjcvVmRNYVZNZFozbTBRMldqZW5Sck5ydHdvdDNaVlZwbE55L3hlYmxLeWtQV1JYbmRDODVhZkhmRzcwOERIbCs5Z3IyeU1zbVBTWGcydjN6T1BhWnVadmZjUnYzekt6bEhQMzBIQjc1K2ZheDBMMjBpT0pIYjYzMzR3Wlp1YVNQcXBnbnVxU0lvbnV1SXVzM3QxTDh4RDhwZTMvOVQ5dXN1dnhvVW5zUElPdTh2eEZkL0FPckxqK2FjTlZ5Vmw1NENFSFRGbVNkZWlWa05XSDFIOGNScmw1QjFtbFhrOXB2ZjliY2Zpa3JMenhreXdxdC9CMWI5VWFzSlZVdTFFU3F2QVlycHBTcG5MZStxcWJqdjFqdmNlb2V3NnJmYnNKMHd1STFGSSsvbmtqSFdNQ2Ewbk0zY3YveUZKRTJuYUM4bkpKSjkxUWZwQmV0cm5aNTJuNkhrblgycHVmZXJxNldOWGRkUWVscmoyMXl2MlFxdXVjcWdwUlUwZzQ0Z3M3ajlxVzh1SXpadDlRd1YzTWp0K1M5MkR6NlAwNmJSYXY5WXlmWHIvYit3MmIzcTI2TzkycVhUYjk2dmNkdGh2V3VjZC95TlNXODNqLyt1ZU8xc1dwRDl6VnI0SW9yNnVlQVRadXVDNDNYckluTmZmN2trM0QxMWZERUUrdHZPMkFBSEhBQVBQSkk3T2FoQXdiQWtpWFF1emUwYVFOMzNBSE5tc0d3WWJIUS9hNjdZT1RJMkUxRWUvZU9yNTRwVTJLZDh5KzhzSzdUUHA0UXVycTV6YXRidG1Henk1Z3hOZSs3YWxWc0twM0sydmZkRno3OU5CYTJsNVhCOWRkWEg2U3ZYRm45OGhOT2lOMEl0cmJQNDdUVFlsMzVqY0hHb2Z0M2VVM3p0a3RHNko2ZGtjMnh1OGRDdnVLeVlxNS81YS84K2REcnVQZWQrNWt5Ni9YMXRoMDM0VFQ2ZDk2TlA0NittZ1VyRi9LTENiOWtlZEVLeGo1d0FpMnltblBKZ1JlUms1N0RyeDg3bnhYRksvamRRWmV3OS9aN2NmVUwxekwyZ2VwdldsNmR5dm5tcTNycmd2WFBod1oxMjcvYTdkNitZQ3ByU29zWWVsdXNZLy84QTg3bG1OMk9xdkZZVDV6NmFMWExLNFB2US9xT1p2dUtlZFYzNmJBei96bnhBVG8wYTA5NXRKei8vRzlDdFVINm10STExUzRmMGZ0Zy9tL0Vwdi91VlBlYy92VFNYL2p2NXcxbjZyZHAzNzdKNVpPdTROcERydWEzL1hxeHByeWNLOTV2dU1GdGRWT3pSRGRZTnFacnAycTNDODhjeTZxeU1uTHZqcjJYdTNuZi9weTNjODhhajFYVGRESEJIYkdNNm9mVlJSdzA2VFZlT21RSTl3NFp5Si8zNmxmdDltZjA2Y2FSM1RxdmZkd3FJL2FKNm9NbXZjWjNLMWN4OFp2dm1GSzRnT3YzN3NlaFhUcnk4RGZmY2VYN245TzkyYnFNNDZodW5WbFN2RUVXTVd4dkJyYU5OZXFjM3JzYjEzMDRmYlBOamR1U2FrTDNvaUFJL3JHWjNlcVZnZnNHNmlOMGI1YlJpai9zZFNkcGtReWFwcmZnb2EvV25ham41V3pIOGIzUEl5MlN3YWl1eDNQTnU2ZFgyOFdkbVpKTlRscFQwbExXM2ZUajltRXZ4blg4UDc1M0Z2a3J2cWx6L2RXSjk5Z2IyakN3N3RXeVB4MXpZM2RwWHJvRjNldWJrcEdTeWFrNy9aNk1sTmpjWFRscFRmbFp0NU41Y3RZOWE3ZkpUVy9HL2gxSFY3dC9idHE2dWJWSGRqMnV4dU5NbnIzMU81MlNIYm8vLzBNK3dTT3h1ZThHdG1yRDI4TU9KUUR1K2ZacklOYnhYV2wxVFlGN0dHWEdpbVYwem81ZEVaNjY2QWNXVjRRMUpkRW96eFIreHhHZHRpY2pra0xmWnJFYjJKV0ZVWDRvV2tOSnRKenRzbk01dTF0dnJwL3hHZDF6bTNKSnIvaHVLRG1rYmZ1MTMzKzJiQWtIdi80OFAxUjB6eTh0TFdGcGFRbkxTMlBoME5LU1ltYXNXTFplNEg3VHJyRU90MTkvK003YVpXTTZ4dDZ3TFNvdVl1VFVGOWYrZ2Z2emw1OXk3K3l2V1ZCVXhHY2pZaDFFMFREa3V1bWYwRGs3aDVtall2TW83djNLSkQ1ZThpTVhWenlIaDcrYnpZTGlCamhQNVJhcUROM2ZHREtLWFpvMzNORDkrZG5MMTA3Zk1yQjlObStmMkRQMit2NDA5cnNxSzNWZGtGaDF2dk9VS3ZsaVpZZDdjVVh3bmhxSnZmNmpZV3hkUmtxd2RsMVZBZXNDL2VMeWtLSXFnZjQvUDFyRVB6K0s3MlF0M2lsbEFDSUJuTkJuM1UwaWorN1ZnaisrUFovUEYyMTdyOEhhZXV5cnBldEM5ekd4ajFmWGQraWVmdkR4QkRteDN6a2xVLzlMK3NISGt0SmxSN0xQdjVuaVIvNU84ZFBydXMzRDVZdlhkYTlIbzJ0RDVTQTdsNnh6YmlEU0tnOUtpa2pwMm9mb3dnSlNkeHRNMExRbDJaZmNTZEZETjFIeWJQVTNLSzJxN0pOcGE3dThVN3J2UXM1VkQwRVFVRG9sMWdRUXBLMTdmeElXVi9rVVdaVUxyMnM3M0N1bitVcEppYTBQbzdIZ0ppMTkzYnFxZ21CZG9GOWFBcVhGbE05Y043VlNTdGQxM2VmRno5eE56cCtlclBZNWJEaUgrL0lUZDk2NGczVWJzK1pmc1pQL3RBT09ZUHN6WTkxVDIyTG9YckpvSlorZU00R1VyTFMxZ1h0dGJwaGFWYlFrOWpvTlVpSUVLUkhDYUVoWVZrNGtQWFh0dXZVRUFaRzBsTFg3Um92amEralFwbTBVdWw5K2VXeEZmWVR1di9wVnJBTWQ0TUVIWTEzZi9mckJZNC9CWlpldFB4ZjV3b1d4Z0IxaXZ6OHFRK1ZteldJM3oremNPUmJhOSs4Zm0zNW05R2hvMnhZbVQ0Yi9aKysrdzZNbzF6Nk9mMmRiTnIzM2tJUkE2TDAzRVFGUkZBUkZFSHZ2N2VqeFBlbzUyQlc3eDRNaUt2YUtvS0owRlVHS2RCRHBQWlNRUWtqdnllN08rOGRrV3hJU29nbkp3djI1TGkrenM3T3p6MjdDN3N4djdybWZSeCtGMTArajRDNGpRNXQwMWRmWEdiai8xWWxDeTZ0T2dCb00ybWV1elFhVmxWclZlbmt0VjdFcENwaE16c2VXbGNGYWw3azZldlZ5L3Z6eXk3RDFGRzN1cXZkd054cTF6L2x6aFh2bzNvcG1DdDBuZHArQXYxbTdjbmZ4cmlWTTZINEZ5ZUZ0bVRyMk9kNzlmU2FmYlhDZS9NZ3J6YU93VEd1N1liTlpIYUd5bjhtWHAwYy9TYVIvQk9XV2N0cEh0aU05UDUzQnJRY1M3QlBNZnk5L2plbXJadkRWNXRvTDQ2cXJ0R3I3KzNxZEhwMml3NmJhc05xc0dQVkd4MzNWR2ZWR3gyTXJySTEzOWVXT2RHZVEzRDdDR2JSK3Z2RkxQcnV1OW4yajZqM2NoL3h2R0ZiYjJiVXZzV3ovYjQ3UWZVb3ZiYUxQbGhxNmwxdTFZeVNEVHFrNnhsS3JqckYwanZ0Y0tRcVlxb3BCeXEwMnlpeU45N3NyczFwWm1xcGRMZWR2Tk9CdnJIMitseUF2RTBGVklic3IrMk5MTEZieXlpc29xTnJueUN1dllFOWVnVnZnL3NZZ3JTangvdFhPT2VMR3Q0NER0QWxjUnk5YWNVNkY3WGJWUXZlM3FpcmRteTEwbDhDOUZ0VkQ5Ly9yOHliUHJyK2RDbXZEUWdjRkJaUGVUSm1saEorUHpPSFMxdGZSUFh3UXkxTi9JTGZzSkFhZGtUdTZQb0ZSNTRWTnRmTFpybGNwczVUZ3BmZHVVTXVUazZYcFdHdHB4eExwRTllZzhUYUgwWWxhajlrRGVUdjQ0OFFxL0l5QnZEcTA5alBSNDl2Y3d2ZzI3cjIrNjZzNE4rZ00zTmJsUDdUeWJ3dkE3cHd0ZEF6cHhhaUVxOGdvVG1WdHVuWnBaNEFwbU11U2JxcDN2SFd0MHh5Qk85UWV1bmRlOGozRmRWMjYzOGlNT2gzVGV3MUVBYjVQUFV4V2VTbFR1L2JtdzVSOWpuVUtLNTA3VU5VcjNQME1ScEtyZXE3L21aZERZbFdGZWxwcENTL3YyY2FLckF3T0ZoVndyS1NZdE5JU2NpcktVWUVBbzVIall5ZXpPVGViTUpNWEgvWWQ0bWhoVTV2YWFvTit6VXhqd3BwbGRmWjVQOVZqYTVOWlZzcUZLNWF3UGQ5NXRVcTV6VXBxU1RFR25ZN1g5bXhubDVQc0JnQUFJQUJKUkVGVVNxY2UvSlJ4bkQyRitmUUpDY09yS3BBNldWNUd0NkFRL0txQ3BicmE0WGk2L01vS2hpNTNEOTA3ZjdUbnRDdTN6eVNqVG1INmhYSGEzL2UrZkxKS0xFd2RHczJIMjV6VkxZVVZwNmh3cndyY3phLy9pYTlSeDg1Yk81QVFZT0tWOVprY0thaGt4cWc0Rmg4cTRKSGxhUnpNS3lmVTIwQkJ1WlZ4eVlITUdaZm9lQ3pBVFYxQytQaVMrTC8wR3Q0YUdjZGJJN1h2aEZQMWdKL1lQb2pFUU9mT24wNkI1ODZMUHEwMk4rZUNiL2ZtOFgvTDAzanRnaGk4eHQ5RnhhcDVxQmxOZHdXQWRmZEdsS0F3OUFrZHFKZzdBOVZteGREemZIUXhTVnBQZEpQWEtVTi94ZHNQNDhEUm1HOStBdlFHMUlJY1NsNjlHK3RCcmNWQThST1Q4WG4wWFhReFNaaXYvVC8waVIwcGZlZlIwd3QwOUFadHU0cEM1Y1pmVUF0eThMcnFINDdnSFlBeWw4dHRYU3JjN1QzY0MyN3NnZUxsamUrcjg5R0Z4VkErLzBQVWsybVliM2tLeTUrcktQdnlGV3laeDFEOGdsQkxpekQyR1k3M2cyODZIbXRYK3U2L1VZdnlNZDgwQlYxWU5MYlVBNVIvL3c1ZTQvL2FaR1pRRmNKWDhScDNKMTVYM2xkamVjRG5kYlJxYUlGSzMzOENYV3hiOU1uZFNienJmRExtYmFYMDhOblhNdkhrOGoxRVh1TDhQYTI3ZEZxOWo2bXQ5L3B2M1o5QjcyMmkvNEw3TWNjRWNmVERWWlNsNWRIK3FjdklYcldmQTY4c29mUm9Ec1lnSHl4RjVZU1A2RUNYTnljN0hpc2F6L0d2MXVQWFBwTFlTWDIxbEdUS0ZQamlDOWkzci80SE44U0tGUkFWQlQxNmFIM2FMUll0S08vUUFhWk8xU2JxUEZYUUh4Q2dUYlk2ZmJvV0twODRBV1BId29ZTjJ2MERCc0NpUmRxMlhudE5DNnl2dTY3K3o5djU4Mkd5UzBYbTZWVEgxOVo3M1d6V2d2dWRPN1dlODYrOEFrZU93SXdaMmttQVJ4NkJnd2NoTkZSck1UTnVITXlaNDN5czNVMDNhWk8zdnYwMnhNZHIyM3YyV2UyRXhGOWxkTGt5NnQvL2htZWVxYm04c21VVll6VEk5T25RclJ2Y2NZY0N4QUhib2dLaXVyMC9lUWJYZkhvOVpaYW1MMmo0NC9oV1FueENhQmVlek1mclA4V3FXaG5jZWlBSklRbmNQZmdPdkF3bVpxNzVzTmJIK3BwOEdkbCtPSThNZnhpRHprQnVTUzZQL1Bnb3V6SzB2N1BiWnQzSkcrTmZKU0VrZ2Z1SDNrdjdpSFk4dmZnNTFIb2FZZzZkTmh4dm81bXZidmljcUlBb3Z0ajBGUmtGbWZ4cnhEOVplM2dkMDFaTzUzamVjUUxOZ1JSWEZETzB6UkJlR1BPYzQ3R25VbCtWL2MzOWIrQ2lEdTdad2Y2c0F6ejMwMVFLeWdwNFpQaERSUHBIY2lnN2hZL1dmOEpOL1crb2MzdDFHZksvWVk2ZmIreDNQYmNQdkxYRzh0VVAvdmFYdDM4bUxOdi9HMit2ZklmN2g5N0xsRjZkK1dMZkVmYmxGemIzc0dvd3o1eU5yOEhBenF0R2srRHZ5eXRiOTNDa3NKZ1pRL3V3K0dnYWo2emR5c0dDSWtMTlhoUlVWREl1TVpZNW93WTdIbnNxSFdjdHF2TjVwL1R1ekxYSkNYV3VjL3VLalh5dzIxbjRXbHRMbWRzNnRtSG0rWDNyZloybm5VV1VsbkhoL04vWW5sTi9tNml6MWZTZCsra1dHc2dkbmRvcXdEUlZWWDlRRk9WNGM0eEZBdmRUcUFyZEZ3TzlnN3hDQ1RBRmM3STB2VUhiaVBTTmM3UWlzUXYwQ3EyeERFQ242TG03dS9OeVZYdVEzRDE4RUhkMWU5cXgvTEtrbTdnczZTYTNvSG5hSDQrVFZWcHpjcnZwdzVlZ3F5TjhiQXpGbFFYOGx2cGpuZXNNaXh1SHJ6R2d4dklPSWIxb0Y5d2RtMnBqOXI1M1NBN3VScEFwdEVIUEgrZmZodi8wbStHMmJNYUluMGt0T3NUcm14L21qcTVQMERGRTYrZTk1UEFzNWgzOG1EdTdQVVgzOEVGYzEvRWh6QVp2bGgvN2dlelNUTjdlNnR4aERQSUs1YkkyTnhOZ0NxYnFyQmdBTnRWS2hhMkMrUWMvSmJQRXZTZFhjeXExRkxQejVFYmkvWk9KOGZZaDB1ek5vZUl6OTRVNHRXdHZlZ2RyUGFnZjNiYUpid2NOcDJ0Z01NZEtuS0ZMbmt1ZzdScUtWOXBzREFxTFJFR3JhTitXbDh1b1NLMC85WjdDUERibW5HUmpUdTFWSUFXVmxYUmMvRDJwcGRyejJIdkRIeTR1SXRIWC9ZeHlyK0JRM3VrMXlHM1p0UDI3K09mV0RWalVtaUd2dDE1UFFOVU8vMld4OFF3SWpXREtEdWNaNUZienZ5RzF0Smo3Mmpvckt3OFdGVEpxeFpJYTc3MVpyK2ZQVWVONS85QmUzanU0bDgrT0hNQmNGYkozQ3d4eGVVNERmK2JsRUwvZ0c0Sk5YdVJXbk4zOXMvTXJLNWlYZHBSdVFTSEUrQm1KOURWd0tLL3VFeC9OWWVyUWFIcEgrUUR3NklvMHZoMlhTTmR3YjQ0Vk9nOEM4OHFjSnowTnJoWHVWZFhydmtZZHM4Y2xraEJnb3RLbU1uTmJOajRHSGF0U2l4bWZITWpvcEFCNmY3cVhqMGZIMHpmYXgvSDRvd1ZuNXYwdzZoU2VIcXhObEZWU2FlTlFmZ1Zkd3N5TVR3NWthQ3MvVmg0ck9pUGphTW1pZkkzYzNWUDdqckllMjRlYTFUajdiWllkMmxVeXRtejNmUXpMdmkxVUxQZ1lYVlFDdGh5dDRxWDRoVnZ3ZmVZckZKT1p5alVMblNzck9wUlE3ZmVuQzQ3RS83M2ZLWG45WGxBVWJNY1BVZkxLbmRoY3htdkxTcVg0cVd2d2ZtZ2Foazc5VUhPekhPR1BQcUhtWkwzV0kzc2NQNXV2ZWdoOWE2M2FxZnlyMS9IK3gvL1F4eWVqWmp0YkI2aXVuNEU2bDEzTnFzQmQ4ZkxHKzhIL2FoTzlXaTFVTHZzV3ZNeFk5MnpHMEdjRWZ0M1BvK2cvVitKOTUxVDBiYm80eDMzUy9UMnFYUGtEcHRFM29BdUxCcXVWMGhtUGc2V1N3bnVHbnVMZHJ2N0NhcWxxY2wzbSt0M2d3Wlh3dW5ZOUhPOWo4YjVNeWxMcjcvdC9Ob2dhVy91bDNQWFJlNXZvOHVaVm1HT0NVQzFXMHVac1FtYzJrYmY1Q09Fak9oSjZYakliSjh5ZzQ5UXJDT2pxbkUrakxQMzBKMmtWcDhjN01aVHc0UzVCOC9idGtQSTNUZ0wvV25WMXg3RnErL0MvLzY2RjRjbkpXcHNZMEZyQ3JGa0RQajd3OWRmT2RYVTZyWW9kSURaV3EzZ2ZOMDVidm5zM1hIS0pWdGx1bDVJQ2d3WnByV21HRFlPME5HZlkzcU9XcTlCT1ZURiszZW0zN0hEajY2dTF2MGxJME1Mcm1UTzExN1JxbGRaS1p2Um82TjBiUHY1WWE0OWpWMzJTMWs4L2hYLzhRd3ZiTFJhNDhVYW9xSURvYUU1TGJkWHRyc3RjS3pIUGxrcjRkdTFnaktOdDJ3cGdEZEF0M0MrTVVOOFFqdWMzM3VUMG00NXF4eWduQ3Qzbm90aDJmRHRmYnY2YVZrRnhuQ2pTNWlDNDc3dC9NUE9xR1ppTlpuN1pzOVN4cms3UkVlbXZUVHdlN2hmTzRydm04Njk1ajZOVGRCek9PY0xEY3g5eDY0ZWVscC9PN2QvY3pVdGpYNkJYWEUreWlrODZ3dmJrOE9RYVk5eWZwVldlZWh2TlBIL3BzMFFGUkdHeFdaaTNmVDVlQmpOYmovL0owRGJuTVRCeEFEZDllU3RUTG5xY2pwSE9mLytaaGFlZVp3UGdTRTdkUlJEMjN2UFZMZHExbUt0NlRTTFNQeEtyemNwelA3MUFwYldTTWUrUHEzTjdkclZWdDdzdVUxMU9ybmxTSlh5b2J3aFhkQnNQd1BhY2ZGSUtXK2F4Z0svQndPeFJnMGp3OTZYU1ptUG03b1A0R1BTc1NzOWlmT3M0UnNmSDBQdTduL2g0V0gvNlJqaVB1NDhXMWQwUllFOWVRWjMzNTVVMzdUR2F0MEZQZ0VuYmg3NHNNWllCa1dGTTJiRE5jWCtyeitlUldsekNmVjJjLzlZT0ZoUXhhc0Z2SENwb21iK3JNNlZkb0I5akVoejdaeXVBWnV2Uks0SDdLYWlxK2s5Z2l0Vm1ZZGJldHhvY3RwOUpEL1I4c2RZSzk2WU8yd0dLS2d0WWNLanVQbng5SWkrb0ViZ2JkRWF1YW5jUEFDdFM1NUZSZkpRbkIzeEFtSGNVR3pPVzhlMSs1Nlh5TDUrblhaNjIrUEJYL0hac250dDJBcnlDcVkyL01aREgrcjd0cVBKZmtUcWZIdzlxclU4KzNER1Z1N3MvUzhlUVhreHFkdy9KUWQzNFp0OTBkbVp2eE5jWXdBV3R4ak1pZmdKbXZUZUhDL2J5ODVIWjNORlZ1eVQ3Z3gxVHVibnp2N2dpK1RZMlpDeGpSZXA4amhUc1BkMjNxOG1NakwrUzBhMnZvZEptNDk0dGE4NW8ySDUvY2ljZWFlK3NLUHQ5eEJnaXZNeTh1UHRQVWwxYTI3aE9sR3J2djI1VnRkMnlRYUhhenQzTy9GektiVmFHaEd1VFZ2MlpsOFBGVVhFMUptYXQ3dnIxSy9qaXlFSFdacDhndGFTWTFOSmlIdTNRRFlEV3Z2NDgzYmtuMXlXMFFlZFNlVHozK0JFZS9HTmRyZHU3STZrOTcvUWU1S2hVampiN1lLbGo4a3U3d2NzV09DWjFkVFUySnA1Mi9vRzgxcjBmQ2dxdjdkM3U2QzAvTENMS3NkN05yWk41Zk5zbWdMTStiQWY0Wi9zdVRPblVnMHFieXIxTFUxdGsySDUvcjNBZTZSZmh1UDM3dGNsRStCaDRjVjBtcVlYTzhXYVZPZzhPalZVVHFkci92Z0VpZkF5RW1MV1RMRSt2em5DODF2Ty8ycy90M1VOcEgySm01OGt5dG1TV0V1dHZSS2RBWnJHRngxWTR2M3UrMnAzTEQvdnorV0IwSzBhM0R1REJYNC96N1Y1bjlVTHVnOXEvdzhkV3BQSGVWcTE2MVZCVm5aOVhidVhSMzA1OVlQZFEzM0E2aEdxVmJCOXR6MkhlZ1h4K25xUk5Wdnp1cURoNmZySzMxdFkzNTRvb1h5T3JyMjFMbXlBdnJFZjNVZnowdFhWUEFOb0FKYS9kZ3k1WSt4dlRSY1pUOHFyMjNhZ1daS09MakFkVjFmNWZwZXpqNTFHTUptZmJHQzl2L0tiL2h1SlROZG16WGcvb3NSN2NUdm0zYjJQWjlqdm85RzdiY0c3ck9id3V2Wm15T2M1S1lOOFh2Nit4bnIyVmpPbWlhekdOdWRtNTdqTmZvUVNFVVA3ais0NlRBZ0Jxb2ZQcUQwVmZ0YXRwc3pwQ0ppVWdGTVZQdTZxcC9OdTNzWjNRd3EvaTUyN0FkTUZFZERHSjJGSVBZRDI4QzExSUJDZzZiUG5abE05eWI4V2diOTBaOCtTSHRlMzgrQjVxU1FINmhBN1lNbytpQkliVituNjdVazFtcUhDdk1LeXRWM3RkeTFzNlhic2UrRDM1T2VqMEZPM05ZUE0xTTFFdExlOUtvcVpnYjZIVFVLWlFYNHlCM2dDa3ZMMmMwbVBhQ1lvdDEzOUl6TVRlK0xRT28vakFDUXAzcGVFVkdZQ2lVNmc0V2NUQk4vNWF1MFZSTysvRVVIcC9maHVtc0tvQ2ltM2J0UDdoZjZmaWVleFlMU1FIYU50V3V3MWFWWHJidHRwblZOdTJ6dlh2dTA5cnZXSnZHK1BycXdYeVFkcjhQeGlxUHQ4MmJJQ25udEo2cmhzTTd0dXd1L2RlclUvOEV5NDludi80bytaNnArclYvbGNyeVNNaUlLUXFaSHI2YVcweVdJRHp6OWY2b3JkdnIxV3JiOW1pdlRjNkhXUm13bU9QdVcrbmQyOTQ2U1h0NTZsVHRmNzBQWHJBZ1FQYTFRSDE4ZmJXV3UyNE9sV1YvMTl0bjlPU3RHc0h5NWREVEF6QWN1Qm40RVdMemNKcnY3N1JxR0U3d0NNL1BrcTRuemFQVkZ4UUhJLzgrQ2dBdVNXNXhBWEZvVll0dDN0dCtYOHg2WTFrbDJqZjE5NUdNL051bjR1ZmwvYnZUYS9UbzBmUHJvemR6Rno3SWVzUGIwQ3ZNN2h0dzdHdFpXOXdUZS9KdkwvRzJXUC9zK3MrcXJHZXZXOTZzRTh3QVdZdEcvaGc3VWVPOStLZTJmY3pydXRZNG9Qak9aU2R3dDdNZllUN2hxTW9PbkpLY25objlidDF2Z2UxamMyVm42bjI5aDRkSXR0ejd4Q3RYZUNuR3o2bnNMeUk1UEJrVXZOU0NmV3R2eGpReTFCTXVjWDl1SzIyWHUxMUxXOXBRbjFEZUcvU084UUd4Ykl0TzQvQlB5eDFYTFhiMGtSNGV4SGlwYlUxZkhyVERrZllmUDZQdjNKN3B6YTBEd3BnWjA0K1cwN21FT3ZyalU1UnlDd3Q0N0Y2Sm9OMWJkOVNtMENUc2M3N0FXYWUzN2ZXNnZWSGUzYmswWjZudm1ycGprNXRlT2U4UHM0c3dzZjc5TEtJdVV2SkxEMjNXNEcyQy9SaitXVWppUEgxQnUyejkxSkZVWnJ0VEpjRTdyV29DdHRmczRmdHE5TVcvKzF0dWxha1g1UTQyZEVheFhXNTYrU2NkbnR5L3VDWmRiZHllZHZiNlJZMmdHWEg1ckxxdVB1a0dtSGVwMWxaMElJTWlyNklLRi90NEw5TlVCZW05SCtQTU84b2JLcVZuNC9NcHFDaTVrUWs1ZGF5R3N0TExJVThzKzVXQmtaZnhLaUVTUUE4cys1V0xvZ2J6OUE0NTZRVzU4ZU41Znk0MmllNTZCclduNzI1VzBrSzdFVFBpQ0VZZFNZeVMxS1psZklWR3pKL2RXdk44OGVKVldRVUgrVzZqZzh4TUhvVUE2TkhrVk9XeWI3Y2Jjdy85Q2s1WlNmKzludlRVQ1BqcjJSQzhoMk9zSDNtb1VhK3pMWU9sMGEzWWxyUEFXN0xJcnpNcU1EU3pEUUdoMm5CdVFxa3VKd0VzUGROcy9jVnN3ZmhQWUpEZWIxSFAwZC85WlVObkREMDY2T0gyRmVZejlOVkU2MENQTnVsRjljbHRLbXhia20xNnBrZkJvOWtVKzVKRnFRZHhhcXFibTFCZGhmazhmS2UrbHNJWkphVkVtZzBFZWZ0eTg0Q1p3WGhUWW5hbWVjeXE1V1BYZHJzK0JtTWpJdHhYb3AyVjVzT3ZMajdUMGZ2K0xQWlA5dDM0Ylh1L2JTdy9aZFVadjdaOHRvYlhOb21nR2tqWTkyV1JmZ1l0TC92STRVTWp0VjJ4RlFneGVWa2dhbXFpWHVsUzBDZGtsL0J6WXVQc2Z2V0RqelFPNXdIZW9mWGVMNXJPN21mUUl6eU5mTEpKZkcwbTdtYmdnb3JGVllWbzA0bHhHekF4NmhqNXNXdDZCUm01dUZseDRuMmMrNzBQZGc3bkZtNzh5aTNxbnc1Sm9IaENkbzREK1dWOC9MNm1wOVIzU084ZVhhSTltK3VwTkxHMUhXWnBCZFY4c3ZoUWk1TTlLZGpxSmxYaHNYdzRLL05jaVZlc3d2M01mRGIxVlZoKy9GREZEOXpMWlExM2p3WmhyYmQ4Sm55U1lNZlZ6NW5HdVZ6MzBXdHJIQ0c3UUNXU2lyWC93U1dTcndtUFlqWHBBZnIzOWJjR1c0VjhMV09zK2Y1bUc5MEQzeVVnQkJRVmF3NzFxSnZWOVhYVjFXeG5YRFpscjMzdXNzSkNsdFdLcVh2L2dlLzF4Wmd1dmg2VEJkZlgrUDVqSVBkdjdOMVFXRjQzL1VpUlErUFJpMHQwbnJRUHpKZDYvc09lRjF4RDE1WDNJTjF6eVlxbHMycGR4SlVnSktwdDJMWnNiYmU5VHlWcm0xWC9KNzRESFI2aWc5bHNmbmFtVmhMV3Q2SnpjYVV1V2c3eFFlejZQbkp6UmlEZk1qYmRKaWpINjZ1OTNHRnU1emhWMmxxTHJ2K1BaY0JDeDhnN3ZvQnhGMC9vTWI2MWF2blRlRitkSHp4Q3RaZC9DYVdvclAvaEhsVDgwNElvZGVudHpqRDl0MjdZY2dRYlNMT3Y2Ti9meTBFYmFnbm50QmF6WlNWT2NOMjBDcTg1OHpSL3YvODg5cC85WG51T2ZjSytMck1tZ1c3ZHNHeVpWckxsNVVyNGRWWDYzL2NsaTNPbjFOUzRPYWJ0ZmZ3Z1FlMC82cTc5bHIzMjFGUjhNa25XbWhjVUtDRjl2UG1hU2NmUUd1djgrU1QybmhtenF4L0VsU0FDeStFcFV2clgrOXNrSnlzWFUyaGhlMXJxQmEyLzdoamZxTS9aZWVvVGt5ZldIOGJyZXJlWC9NQkg2Ly9sSEpMaFNOc0I2MVgrckw5eTZtMFZuTG5vTnU1YzlEdDlXN3JvM1dmdUZYQW4wcGFmanJQLy93aXMyNzhna2s5cjJSU3p5dHJySE5SeHd2ZGJvZjZodkRFUmY5bTBzZlhVRnhSWEdOOWdEazNmMTNyOHJvRSt3VHo2bVV2T1hyRTN6TGdKbTRaY0JOYmovL0pqOXZuMVRzSktzQUQzejNFeHFPYkd2emNMVldRZHhEdlRIeUwyS0JZZHVmbU0rU0hwUlJWdHR5clRsSUtpN2w1K1hwMlQ3NkVCN3EyNDRGYUpqMnQzdm9seXNmTUo4UDcwKzdyaFJSVTFIN2N2Zi9xTWJVdWI0aU1rakx5WGJiZlBramJYODhwcnlDclZOdFhDRFFaaWZJeHV6M09hcXVXUmVRVzhQTFdXbHFHVlpOWldrYWd5VWljbnc4N2M4NjlxKzZTQS8zNGRleHdlOWkrQmhpaktNcnA5K3B1QWhLNFY5TVVZVHVjZXBMUitpWWZMYmVXa2xGOGpES0xkbkJmVkpsUFJySDdaWkJQcnJtSnJOSTB0OEMrdnQ3bXplMVF2ck5TTE43ZldRWHkwNUZ2K0UvLzJzOWVWKy9oZnUreTBWaHNsV1FVSDZOdGtQT1M4OFNBRHN3NzlBazlJODVqKzhuMURJcTU2SlRqbUgvb1UyeXFqVDZSd3h6YlVGRlJVQmpkK2hySEpLbVpKZHJscFU4UGRKNnR0N2VhQ1RGSDBqOXFKTFAzemFqNUJFMnNPY04yZ0gyRjJnZjVuM2s1ZEEvU3FtZGUyck9OeHpwMDQrVnVmYW1vQ3RUM0Z1YTdoY2oyd04xKy8vTzd0bEpxdGZCcTkzNDgzRTc3UFJSYUtsbDJJcDFoNGM0VFNnTi9YVUNlUytYMzd0RVQzTWF6TGEvbWlacDd0NnhoVUZnRVFVWVRVN1p2NXAzZWcycXNBekFxS3BaeHNmRU1DNDlpeW80dFBMdHJLOFBDb3hnYUhzWEtyQXcrUGJ5Zk1UR3RhbjJzcTNiK0FXd1llUmw3Q3ZQcDk4czhBb3hHTG9yU1F0dlp4MUxJZGhuL1A5cDFKc0JvUkFVT0ZoWFExaStBcHpyMzVKOWJOOVQ3UEo3TUU4SjJnSDA1MnUvcXp4T2xkSS9RcWgxZldwZkpZd01pZWZuOEdDcXFBdlc5MldVVVZEaFBuTnNuTzYwNFJTVkNwRy9Edm5wMUxzVnV4WlUyUnMwK3lQUUw0N2k5ZXlpNVpWYmVIQkhMbmQyZEZUalJma1pXWDV1TVNhOFE0V1BBWWxONVkyTVcwemJYYk0wVTdtUGdoOHRiNDFVMTV1ZlhhbUU3d0gxTFUvbnpwdmFZRFRvZTZCM094b3dTdnRoNWJyU2lzQXYzTWJEcW1tVGFoMVNGN1U5ZUJhVzFIK2cxRzV0VkM5aExpekFPbTRBdEw0dlM2Zi82eTV1elY3UFhlSnIwd3dCWWoreEZuOUFlZ1BKNU0vRzY3SGE4cnY0bldDcXIxa3RCTFhVSnhhb0NkOVZTK3dHTkV0aXdWbkwyNmsrMXRCaTh2R3VPTTdmaEo3NHJmMTlJNVhwdGYwelJLWmh2bklKeDJCVTF0MjF2ejFOMWRVRmpYZVhRRkhSdHUrTDM5RmVPc0gzVHBIZXhGcC9kWVR0QTZIbkpkSDU5RWdaLzdlQTFxRThpUVgwUzYzM2N6bi9PSm5OUnpSUHJwdEM2Szl4cU9GVjFzamh0M2draDlQN3lkdWQ3djN1M0ZwUVh0b0Rld1ZhckZyQVhGTUN0dDBKNitsOXY5UUwxLzcxY2ZMRVd1Z2RxVndReGRLajJYMzJ1dmxwN1hIV1JrUTBibjMwT2pvSUNyYnEvdXJTL1VLWDkxVmZhWkxUMjdiLzFGdHh5UzgzMTdPMTU3RmNYZUVveFNuS3lOaWVBMW1wbkRUQ2ZKZzdiRzROTnRiRnMzM0tLSzRvWjIyVU0yY1haUEwzNHIwMDhEYzVxOXZxRStJVFV2NUlMcFpFL1k0c3JpakViYSs1TFpCVTFmRkxibi9jc1pkbiszd0RRb2VPZncvL0JtTTZYMWxqUDNwN0hmbldCcFFYdFN3UjVCL0hlVmRPSkQ0NW5kMjQrL2IvL2hjSVdITFpYRitsdHJuOGxGN29tL3M1K1l1UDJXbnU0ejl4MXNNNGU3anR6ODNsMjgwNkd4VVF3TkRxY2xla24rSFJ2Q21NU1l1cDl6blpCL215NFloUjc4Z3JvOTkzUEh2WDcrenVTQS8xWU1XNEUwVDZPc1AxQ1JWRWFyMExxTDVMQTNVVlRoZTNnREd3QmZBMysrSmtDYXl6WEt3YkN2T3UvSk85TXRJbzVYWkUrY2ZXZU5LaE5hdEVoUHQzMUtpV1ZoVnpWL2o1Q3pCR2tGeDloVWNvWGpFNjhwa0hiaXZGTEpDblFHUkRjMk9uLytPWElISjVjZXhPVjFnb1dIUHBVdTBOUkNEQ0ZVRkR1RFBkeXk3VXYwejA1VytnUTBvdHhiVzVHUVNIQ3g3MnF0UzZ2YlhxSWFMOEVTaTFudGxkV2M0ZnRBUHVMQ3Znb1pSOXY3ZC9GSDZPMEhtK1BiOXZFa2VJaVVrdUxtVGRFcTA1WWtwN3E5amp2cWhZREpTNDdHSy92M1lFT2hWZTZhMTg0RlRhYlczOXpnQU5GQlp3c2I5aGxVZ1dWbFl4WjlRdVpaYVhrVkpUWEdyaUhtcnp3MW12dFBnNFZGN0l1K3dUcnNrL3dSZitHWDQ0ZWJOS3FmOXI3QjFKcXRmSkloNjZPTTlUdkhuVDJRZTRTR014L09tb1ZjZ3ZTanZKUnluN21EaDdCUDVJN3N5ZzlsVjh6Ry9kUzA1YkNVOEoyZ1AyNTVYeTBQWWUzTm1meHgwMWF3UGo0eW5TT0ZGU1NXbGpCdkFsSkFDeEpjUThCdkEzYTc3dWtqZ2xnbFZlMm92NUw2OTNhOGNNOTdNa3VjN3VkVjJZbC9kN090VDdXWWxONWMxTVdnMk45ZVdKUXBLT0ZqZDNoL0FySDVLZWxGaTJnWDUxYU15UU84dEx6MDhRMmpuVTNaNVR3MmdabldMa3ZwNXhuMW1UeTRsRHRwTmVIRjhkenNzVEtrcFM2ZXhxZUxZTE5lcFpQYnF1RjdabEhLWDV5Y3BPSDdjWFBYSWRhbUlmZmE5cVZiQVhYZEVJWGsrUjJ1N2JXSnFYL2V3aERsNEVZaDdtZmhLd2VudHNmVy9USUdHeHBoeG8wTmx2R0VTcC8rNTZLbjc1d3RKMHBuL1ZmMUpOcDJMSXp0V3B6d1BLbmV6V3hVdldaU0IyZjNhNnZ5ejQyMTl0cVNRSCs3NngwZjFCbE9XVmZ2SUppOHNLV2xvSXQ2N2pXMXFheUhPT1FzVzdiZGh0UFVGak5iYWsycUN4SENRakIrNjRYTWZUUWdnSmI1akYwa2EwY3I4dlFmUWcrVXo2aGROckRqZ2xvV3lKZGZIdjhudm9TZEhwS2ptYXo2YXIzenZxd1hlOWpJdW5Ca2JTNmZnQW9DcGJDTWd6K1ppeEY1Uno3K0hkTy9MUlRLNVRRS1lRTjcwRGN0UVB3aXRBcXpUSVhieWQzL2FuN2dpL3IrQVREZDJ2QjA3cExwMUZ5S012dHRxV2dsQ0dySG0zNkYza09NTWNFMHV2ejI1eGgrNEVETUhCZzA0VHQ1NTBISjA4Nkp4cFZGRzFpVTlmYnRiVTJtVFFKUm83VUFuZFgxWU1iKzJNN2RvUTllMmdRUHordFd2NkJCN1R0NXVWcGxmVUZCZkQ2NjFwZ2JiTnBMY1F1dTB4cmZSTlRGY1I4ODAzZFZmeXVyOHMrTnRmYmVYbmFpUVJYWldWYU94eXpHZmJ1MVNyMFUxTzE1YTRuSEtxL0IxRlJOYmRsczJtUGk0alFxdWhIajlhV0h6d0liYXF1U0YyeVJEdlpzSHk1TmlIdEJnOHBSRWxJME1hc2hlMmJnUVUwUTloKzEreDd5U3ZOWjlhTlh3QmErSjBRa3VCMnU3YldKdjlaK0NSOTQvc3d0b3Q3WlcvMThOeisyTW1mWGxkdjMvVFQ0VG9lK3paZGJ4ZVZGN0xnanRybmpGdTZkeG1mYnZpYzNCSm5RWWl2eWRkUkJXOHltSWdQYXNXQmsxcm9HUmNVUjUvNDNvNTFLeXdWVEZ2NU5pYTlpYU81UjBrdnlPQkUwUWtxTEJWYzNORlp3Rmo5UFFqMURha3hKcHRxbzhKU1FiQlBNRTljOUc4R0ptcFhSeDNQTzA1c2tKWXRyRHU4bmdHSi9aays4UzJtTEh6U01RRnRTK0J2OW1mNnhHbkVCOGR6SUwrUWdYT1hlbVJZcTd3N3l4RnNkNXkxaUQxNUJXNjM4eW9xU0w5aGZLMlAvZWJBVWFadTJjVUpsN1lzQVNham93cmVyTmZUTHNpZmJkbGFTOCsyZ1g2TWlEMTFmdmRYVzhxc3k4eG1YV1kyWDR3WVdNK3JyU25ZU3p1dWF4OFVRS2tIenovVUVBbitQaXkvYkxnOWJOOE1qR29KWVR0STRPN1FsR0U3d05Ocm5XZnVYVnZLdUM2dnJhVU1nSS9CRDEramRsQndYc3lsaklxZnhGTnJuVDFVbngzMFNZM0hWQS9CUDl2MUdtdlRXMVp2eVhYcHZ6QzgxUldFbUNPd3FWWSsyZmtLRnB1RlIxZE5QcTNIMjZyNjFsOFlQN0hHZlJjbVRPUmcvazVPbEJ3bm8rUW9rVDV4L0xQM0crU1VaZkhpaG50UUZJWDdlMHpsWU41TzFxWC93dUdDdlJ3dTJNdTROdHI3K3N5NlcydGNTZUFxMUJ6Sjg0TzF5eWVQRnU3bllQN09ocjc4djZVbGhPMTJ0MjVjVFFmL1FMZGw3eDdjdzljRGhqbG0wNTUxekQzWVNmTFQvcDZMWGRxNnhIbjdjbmRiNTJSOW9TWXZWZzYvaERuSER2L3RNZTR1Y1BhNVZ0Rm0rVzduSDRoT1ViQ3BLc01qbldlTDl4ZWVPa3owMFRzL01zZkhKbkJscTBTK3JUYStLTE5XSlpGZFhvYWl3TzFKMm1WdE8vSnpXWnV0aFptSnZuNHNPTzlDekhvOUZUWWJqMjNieEs2Q1BGWm1aVEEwUElydkJnM240cFUvc3k3N3pMY29ha3FlRkxiYjNicjRxS08zdWQyN1cwL3k5ZGdFNTkvM2J2ZXE3NlFnTFdBc3JpTncvNnRHSlBqemp6N2hYTm9td1BIOFd6SkxlV0pWT2d1djFFNEF2TExoQkIxRHZiaS9WemplQmgyekwwdmt2VCt6K1hKWExnZHl0YXI5YUQ4alN5WW0wUzFjKzN2Tks3ZHk5ZndqTmZvenZycitCSmNrQlhCZW5DOG12Y0lQVjdUbXVnVkgzSHJIbjQxQ3pIcFdYWnRNcDFDekZyYi8rMG9vUGJjbklBSW9mWDhLdXBna3QyVVZTNy9CKy83WEhFRkw1ZHBGYnZmcklyVEFXaTF2M0NzNkZmOWcxTnhNbExBWTlKMzdZNHhvaFM2aUZVcEFFT1Z6M21yZ3huUVl6eCtQZWZMRFdwc2NvSHorQjFCV2d0ZEVyZjFDNmR1UDRQdnMxK2lpVytQNzlKZVVML2lJaWgvZlIyM0U5a0tOUVJmZkhyOFg1b0RlUU1uUmJEWk9tSUgxSEdoeFlvNE9JbnA4RDFBVWpuN3lPNGZlWEVyOExVTkl2R01vcmU4ZlR2U0VYdVNzUFVqWTBIYVl3cXN1NmY3OUFDbHZMeU4vNjZuMzk4U1pZNDRKb3Zlc08vQ3ErdjF3NEFEMDZRUDU1OTVsOGNUSHd3M3FodklGQUFBZ0FFbEVRVlEzYUorcmI3eWg5Vy8vdi8rRHh4K0haNTdSS3NLWEx0VXF3TzJUbHY3OHM5YWpmVzBUdE1rS0M0UGp4N1ZBZWZod1NFclMvZ3NMMDFyTE5JUk9CemZkQkMrK3FJWHVBQysvckxVTGVxNnFvdnFhYTdUWDBiNDlyRjZ0VFdnN2RlcmZieW5VbEJJU3RNbDN0VGtDMWdIemdLa3R2Ykxka3huMVJsNGErd0lCWm4vKys5czBMRFlMdHcrOGhjekNFOXcrNnk3NkovVGp4YkhQWTFOdGpIMy9janBIZFdUYWxXK2lvSEFnNnlBNzBuY1E1QjFJVmxFV1VRRlI5R25WaTVqQUdHS0RZZ2cwQnpGejdRZjFEOEtGVHRGeFNhZlIzRFBrVG9KOXREYVJuMi84a3RMS1V1NFlkQnNBVHk1K2hnOG12MHQ4Y0R6dlhmVU9YMjM2bWs4MmZFNXBaYk4ydlNEQUhNQzdrNmJUT2pTUkEvbUY5UG51WjdkV0tPY0NMNzJPN3k4YVFvalp4SU9ydDFCcHMvRk0zNjRjS3lwaDROeGZHTlVxaXU5R0RjR21xc1IrL2lQOUlrSlpPdllDRkdCYmRoNXJNMnRlRlpGVld1NTJsWCtiQU8xa2NsNTVCZGxWazY0R0dJMkVlM3VkMWhoOURDNVpST3RZcmt4cXhiZUgzUGRob3FxcS9MUEx5aytyNzd1blMvRDM0ZmZ4STRuMTlRSHRzM2Vrb2lndDVuSmtDZHhwK3JBZC9ucExtZUd0cm1CaXU3c2N0NFBOV3Q5Zms5NFpBSjBvT1k2SzZsWWg3MW81RDFCcWFacS91WUtLWEJhbmZGWG5PcU5iWDBPQXFlYmtwdkgreVZ6ZVZxc09XWHo0YTBvdHhjVDV0eUdySkszVzlhc3o2cndJTVlmVEwycUVvNzBMd0M5SDU1RG8zNTdSaWRlUUVOQ09hWDg4eG9HOG5YZ2JmR25sRjRDM3daY0FVekFkUTNyVE1hUTNlM0wrSUx2TWZkYno4VzF1cmZNOTg5STM3SEtseHRTU3d2WlR1U0l1a2NueFdpaXpLZWNrcmJ4OXViNVhXMHFzRm1MTVBveVAxZnFvMmF2VmV3V0hNbmZ3Q09KOXRDK2hOL2J0NExiVzdiR2hzc3VsRjNyV3VJWmQvVkNiclBJeUlyek05QTBKNC9qWXlSUmFLa255ZGZZLy9qUGYyWmJHMytnK0djcUV1RVRIejIvMTBxb1d2azg5N0ZnMk9DeVNTNk8xY0NtbHVJaHI0dHNRYmZZQjRQMUQydVM2UThPam1EVndtR1A1ZjdadlpsZlZDWUZiTjY1bTg0WGpDRFNhV0Q1c05QL1p2cG0zRCt4eXRON3haSjRZdHAvS0ZlMENtZHhSKzR6YWxGRkNxd0FUMTNjT29jUmlJOGJQeVBoazdRVFV5ZExHclNvNHY1VWZTNjl5emtld042ZWNsOVpsOHNXdVhQcEgremlXVzJ3cUR5dzl6cDhueXBnMklwWm9QeU5QRDQ3aTZjRlJmTDh2bjljMm5HRE8rRVJpcS9xK1Y5cFVKdjE0bVAyNU5VTTVxNnJkdCtYR2RrVDdHZkhTSzh3ZWw4Z2RTNDd4d1RiUC9SM1dKZGlzWi9uVmJla1Vhc1oyTW8yUy8weHNzckJkRjVPRUV1cHNtNlVMaTBIMTluVzdYeGNSNjNiYlR2RVBSaGVUaEZxUWpWcGNnT0x5T1FiVU9rbXE4M21pYTdSRHNXVWQxeVkyYlNCRDN3c3hEcndFQU91aEhlaENvekFPdVF3cXlsQ0NJekQwR1FHQVd0aTQ3WWowSFhyajgxRE5mclZxaVhzbGJKMlRuZXAwR0lkTndPdVNHOUhGVmJXM1UyMlVmZkVLRllzL3crdHk1LzZYV2x4QThYTTM0ZnZFSitpaVcrTTE3ZzVNd3laUThkTVhWQ3orck5GUEtQd1Z1cGdrL0Y2WURYb0RaV2w1YkxyeTNYTWliQWNvUG5pQ2JmZCtoYzVzSU9mM2cvZ21oVkZ4c29qOHJjY0lIcENFT1NhSW1Bbk9xc2JTMUZ3S2Roekh1MVVJcWsybExDMlB5cHhpMUhQZzRMUWxNb1g3MC91cjI1MWgrNUVqMExkdjQ0YnRIVHBvUWJaZGZEejQrN3ZmMzdxMSsyMjdzRER0OW9rVGtKdnIzc2NkYXA4azFmVjVxczBiUkVxSzFwN21WSGJ0Z3ZIanRZbEdmLzVaZSs2TURDMkVIajVjQzNkZEsreFRVbURUSmkwRXQ5bTA5Ky9FQ2UzbnhuRGVlZkI5elFtMWEveCs2cHJzVksvWHh2elFROUM1NmdvK20wMnJuSC96VFpneXhibHViaTVjY0lGV0xkNit2WGFpNFpaYnRQWXpiNzRKeFMwbVM5RkVSOE9xVmZhd2ZTdndJMmV3c2owaEpJSElBR2U3b0VqL1NIeU1QbTczeHdSRXU5MjJDL1FPSkNFa2dkeVNYQXJMQ3ZIM2NtK2pWZGRFcEZIK2tWaXI3VGVrNWFkaFU4L01jY3RsWGNZUTZodUNpc3FPOUIyRSs0VTcvbXNWRk1mT2pGM29GVDNlUm04dTZYUXhjN2Y5U0ZwK09yR0JNZHc5NUE3dW5mTUEzV083ODlMWUYycHN1NmpjL1crc3JzbE9kWXFPc1YzR01MblhKSkpDdGM4UW0ycGoyc3JwZkxObE5qZjN2OUd4Ym1GWklmZk9lY0JSU1g1RHYrc1owK1ZTNW16OWptKzJ6S2EwOHN4UGVHbXZiRzhkbXNpUndtTDZub05oTzhDdEhkb1E1YVBOUmJjMjh5U3h2ajdFK25vVDYrdE5jcUEvRzA3a1lOQXBtUFVHYm1qWG12ZDJIU0Nsb0lpa0FEK205dS9HQmZPV09iYjE4aC9hbFF2ZnBSeGo0d2xudG1DdnRIL1BwYVZNMzRnUUpyU3V2VzJ0djlFOXJwMlE1UHozK05ZUWJaL20reFJuN2pjNEtveExxOXJPcEJTMHNNL0pKaER0WTJiVk9FZll2aFVZMFZJcTIrM08rY0JkVmRVcHdITk5HYmIvSFpVMjl3T2xuZGtiK2ZYb2Q0N2czYVphZVdiZHJkaFVtMXVGdkd2bGZGTXF0UlR6VzJydGwzalpEV3MxcmthQTdtOEs0cDd1ejJMUWFZSFBwYTJ2NDlMVzE3RS9ienVyankvaTVzNzFYNXI3dno4ZVExVnQ2QlFkMjA2dW8xdVlGb0RPM2Y4QlhnWnY3dTh4RllCQk1SZXpPMmNMNlVWSGlQTnZRMUpnSi94TlFZN3hweFRVdk15emUzanRmYjZiMitqVzEzQlowazB0T214djdldlA1LzJkL1NVZjI3NEpmNE9SZTl2V3ZHenF4N1FqR0JRZFh3OFk1Z2piWDlxempjZTNiZUtib3lrb0NnUWJUKytNNytuNjZzaEIvdEZPMjlHUE1uc1RoYk52Mzc3Q2ZINDdrYzdrK0NTK0hqRE1zVHkvc2hLelhzK0FVT2RFbDNtVkZYeDIrQUQ3aTV3VjhhdUhPL3YwL1pTUmlrMVZ5U2dySmNobzRzc2pCNW5SZXhCM0pMVjM5SXY3NE5BK1h0dnJiRXR3b0tpQXE5WXVaOTZRa1pqMWVsN3YwWThJczVuSHRubjJSRHhUT3ZYZ3VTNjl6b3F3dlhXZ2ljOHZkUjZvUExZaUhYK1RqbnQ3aGRWWTk4Zjkyb0hvYmQxQ21YbXgrNDZVdlgwTXdPNWJPN2pkVi8xMjdvTmRBYTBOemJhc1VzSzlEVHo5ZXdZZmJzdGh3dzN0K1BnUzkyRFZIcHgvdUMyYm4xSUttRG8wbXFzN0JsTnFVWGxzUlJvOUlyeUo5bldHN2RmTVA4SXZoMDk5dVg1R2NTVlgvSENZWDY5cWc0OVJ4NzZjY243WWYzWldIQWFiOWF5dXFteTNuVXlqK0xITGF3UzRqY25lS3NiTys5NVg2cnpmOWJaOXN0SHlXZi9GZU40NGRMRlZZWHlGZHJEbTk5OGxwM3hlbjhkbTFsaFdlTTlRMUx5RzlTelZoY2U1VFU1YVB1c05NUHRpR2xYejVLaGxzM1lnWXJ6Z1NyeHZmOWJ0UHRkUXZLN1hET0Qvd1hvQWl2NnY2cEozVmNXV2xhcTFsVWs3aFBYWS90Ti9BVFlWWTk4UmpyRGRsbm1NMGhtUFk5MjNwZGJWMWJ3c2lwKzZCdThIL291aHl3Q1V3RkQwbmZxaHptdFlGVnhUME1VazRmZnlENDZ3ZmNQNDZWZ0t6L3lCZTNNSzZCNUgrUENPZEgxek1ucGZsMzBIVlNWdnkxSHlOaDBtWkZCYkFyckc0aDBYVE9LZDdtM2owci9mUXY0ZlIrbnduUHVsNXZiMk1RQURGcnBQT0ZuOTl0QU4yc1RDeXpyV1A5R2UwSmpDL2VrNzV5NjhJZ08wQlVlT1FJOGVXbXVUeHJTN1d1dUdMNytzKzM3WDJ3OCtxUDMzK09OYTVYbkhxbjNhMHFvVGJmdnIrTno1NmFlYXk2S2puYjNKVDZWL2Z4ZzNUdXNaNzNwaVFGVzFTdXFWSzdXSlNQdjIxVTRVL1B2ZjdvLy8rR05ZczBhYjFOU1ZheWhlMTJzR0xmZ0c2TlRKK2RpVUZLME56WjQ5c0dOSDNhL0JsYzJtblVTd2grMEhEOEtOTjJxdnBUYnA2VEJvRU15ZURTTkdhUDNuaHcyRGwxNDYvZWM4RTZLallmMTZhTlVLdE1CbkhtZTRqWXk5Vll6ZE02T2ZyUE4rMTl0WDlaeklWVDBuTW1QMWU0enVkREdKVldGOHVVWGJsNnhySXRJM3IzaTl4ckl4NzQ4anU3am1uRnAybDNVWncrTVh1aC9udTRiWmRZMFY0SmQ3dEt4bStOc1hjblAvbXdCWWNXQWwrN01Pa0pKOW1LTHlJdnk4L0xpd3cwZytXdmNKS3c2dTRzTDJJN2lzeTFpKyszTXVYMjMrbXY4Yi9rOTZ4ZldrVzB4WFIwc2NGWlcwL0hTTzVCemhTTTVSRG1XZmZ0czlWVlU1djgxNWpyRDllTjV4bnYzcEJiYWwxZDU2N21SeE5yZlB1cHNYTG4yV1B2RzlDZkVKb1ZkY1R6N2I4RVd0NnpjbGY3TS83MDE2eHhHMjk1aXpoRHdQQ3R0cjYzOXVEN1VCZGsrK3hPMis2cmR6YjlibTYvSDc0RnVlNksxOU5zMU5TZVhQN0R4MjVSYVFWMTVCa0plSnE5dkc4K3ptbmZ5UWNwekpiZU81cldNUzcremN6MnQvN3VHZDgvb3dMQ2FDd1ZGaC9KNmg3VWZidy9UVHNmRkVqbHNvRHpDNWJUeGZqM1RtVWZrVlZWbEVwUE40TTYrOGdzLzJIV1ovdnZNNFpmWDRrWTZmZnpwV3JaM1hXU2JheDh6NkswYlJ5czhSdGc5dWFXRTduT09CZTFPSDdabkZxZnpqdDNFMWxvK01uOENZcEJzQWFyM2YxYTdzVGJ5MDhUNUd4RStnYitRRkhNemZ5ZTZjTFl5STF6NGN5cTJsUERsQU85RFRLODVmcCt2a25tY3FmRytJTWt1Slc1VytYWDU1dzRLNDlPSWoyRlFicTFJWE9BSjNGWlV5U3dtcmppOGtLYkFUM2NNSDRhWDM1bWpoQWVMODJ4QWZrRXlvV2FzQzJKMnp4ZEdheGxWRFdzcWNLWjRRdGdPa0ZCZnk2cDd0UE5XNUp6TVA3ZVhYekRSSG14V0xhcVBFWWlXcnZJenZVZy96NnA0ZFdGUWJFOVlzWTgySU1UeS9heXV2N05GMlRqYmtaQUZ3Y1pUelRHNTlrNmFlamtlM2JTUzNvcHhMb2xzUmFOSjZuQlZVVnJBMit3UXY3ZDVHaGMzR3BoeG42SlJlVnNKbmh3OVFaclZ5eithMVRPczFnRmYzYk9lend3Y2NQZWovdTI4bnQ3WnVSNERSU0puVnlwS01WRjdjdlkwU3E0VTVxU2tNRG9za3A2S2MzMDZrYzFjYkxVeDlZOThPSHFsbGN0UWxHYWxjdXVvWFpnKzZnQ0pMSmMvdDJ0cmcxOWlTbkUxaE8wQktmZ1d2YmpqQlU0T2ptUGxuTnI4ZUtTU3FLcnkyMkZSS0xEYXlTaXg4dHplZlY2djZvVnRzS3VYV3hxbWF2SGIrRVZMeUt4enRhbjQvWGtTdlNPM2ZsMDJGTDNibXNPS29zeG83dGJDU0d4WWU1YkVWNmNRSG1OaWZXODcrM0hKQ2YwbmwxV0V4WERYdk1Jc08xZCtUZlYxYU1WZjhrTUlIRjhjemVzNUJUcFo2WGsvSCt2aWJkS3k0dWlwc3o4MmkrUEVKVFJxMk55YnIvaiswd0YxVnFmeDk0Umw3WGx0V0toVUxQc1Jyd3IxVUxKdURaY2M2bEtDcWd3R3JGYldpRkxVZ0Y4dUdueWxmOEtGak9aVi92NSs0TGVNSXhVOU13cFo2QUxWYWYzalhIdTVGRDEzc2RwL2lINHp2cy9ZQVFhVjB4dVA0UHZNVmxXc1dVYkhnd3hyYnFrNHR5cWZrcGR2eEduTUx4Z3V1cFBTdFIvN1NsUUdOU1FtUHdlK2x1YUEzVUo1VnlJWXJ6cjJ3SGFCZzZ6SGFQRHdLUmFkUWtWMUU3dm9VY2xidkozdmxQaXF5dFVxdlEyOHV4U3ZDbjVEQmJRbnEyNXJBN25GNEo0Wmh5UzlsLzB1TENSL1pFVnZGMmZmNTFsSVpnM3pvUGV0T1o5aWVuZzQ5ZXpaKzJONlkxcXpSQW5kVjFTWUFiU3ByMTJyaHNrNEhtWmxhdGZkUFA4R2lSVnIxT21pdFptSmlZTlFvT1A5OEdEQUEycldEbkJ4NCtHRXQ0QzV2aEt0Yzl1K0hmdjFnNTA0b3FaWm51UFp3VDA1MnZ5OHN6Tm5pUmxXMWdIM05Hdmo2YTNqMTFacmJxaTRuQnk2NlNHdW5jOXR0Mm1Td0xha25jV2lvOW5xMHNIMDMyZ1NwVDNwcUc1bnRhZHRKREVsQVJlWG5QVXViNURtc3FwVks2OThQZEFjbURpREVOeGliYW1QbUdtMy93bUt6c1ByUUdvWWtEY2JmU3p0SjljdmVwWFNNYk0rbVk1c3g2bzBzM0xtWTJ3ZmVSb0Rabjk2dGV2SFp4aSs0NWFzN1NNbE9vY3ppL3IzcDJzTjk0c2RYdTkwWDVCM0l6TW52QWxyMjhPeFBMekJ6OGd4KzNyT1VMemQ5WFdOYjFSV1VGZkRnOXc5elhaOXJ1S3pMR0o1YzlQUVp1ekxBenNma3c0eUpiOU02TkpIMDRsSjZmdnVUUjRYdEFCYWJqWExyMzMvZlJzZEhFK2xqeHFhcVBMbFJ5eUlxYlRZV0hFbGpiR0lzUVZWOTBiOCtjSVErNFNFc081NkpsMTdISjN0VGVMWnZWNEs5VEZ3UUcra0kzUCt1VFZuT0FENjlwSlRQOWgzV3NvaFZtNWcydUJldmJ0M0RaL3RTS0xGb240Zi8zYmFYV3pza0VXQ3F5aUtPcHZQaUgzVmM0ZW5oUXMwbTFseCtvVDFzM3cwTWFZbGhPNEJTL3lwbnA2WU8yNk44YTc4c0JHQnd6Q1dNak5lQ3dtZlczWHJLOWZMTGN4eHRUVzd1L0JqOW9vWXo3OUFuTEU3NWl2dDZ2RURuMEw0Y3pOdEptNkRhSjlhenUvdFg3Y3ZDMitETHdPaUxXSjQ2RjdXdVMvNU9nNzBWVG1aSmFyMkIvdE1EUHlMU0o4NXRMQUNEWXk3R29ET1JXWkpLZG1rR2VlVW5xYlJWMEM5cWhLUEMzWFY5Z0FCVENDK2ZOd3ZRS3R6MzVHeGhjdnY3K0MzMVIwZDF2LzB4WG5venJ3NmRnMUhueFljN3BoSmdDbUZpdTd2WWNtSWxDUUh0Q1RWSDF1aHQvMWNtZ0gxZytSZ3FiVTA3R1prOWJLK3cyYml2QllidHJYeDgrYml2TnBuTXlCVmFWZVZkYlRyd2NjcCt5cXVDQ0FXdGYvcXBoSnE4eUs2b2VWQVE3bVdtZjFWbCtVOFp4NmwwdVR4MlFLalcrL0d2VEtaYUZ3Vkk5ZytreUZKSmVtbUoyN2oxaW9MMWIvejdlYkpURDNZVjVQR3RTeXVhMnNUNytKSGs1ODl2Snp6MzdMUTliSyt3cXR5MzFIUEQ5bGIrUmtjVitjaHZ0RW1YN3VvUnhzZmJzeDFCZW4xLzMwMGwxTnRBbUxlZVVvdkt5VkpMblJPMVZoZnRaeVM5cUdFNzFuNG1IVVVWbnQvaXFEcC9rNDdmcjIxSDEzQXp0dXgwaWgrN0FyWFljNnI0bGNCUUZCOS8xSUljMU9LbW5kUldGeHFGK1U3dENyS1NxZHIzdjJua1ZWU3NtT3NNMGs4MTJlQVpvb3RLd05CRk93bGZzZlFiOXp0TlpreER0V0tIeWkyL29lWmtubks4dWxiSjZCTzBrNlNWcTJzSlR2VDZaZzkvbFBBWS9GOWZEQVlqWmVuNWJMajhiU3o1NTE3WWJoYzhJSW55akFKS0RwLytRYS9PYk1RWTVFMTV4cmt4SVhSTFlRenlvYzkzOStBZFV6VVAwTEZqMEwyN3M2cTZwWXFNaE1CQXlNcHErckdPR0tHOUwvc2FzTi92N2EwRndhbXA5YS9iR0pLVHRYRUN2UHR1emJIY1dOVk9ZLzU4clEvOHFiNGZ1blRScm13QStLS1dTbCtEb1dacm51WVVHcXExOFVsTUJDM3crUlo0d21LMThOb3l6d3ZiQVVKOFF2RHo4aVczTkkvQ3NwWmZjTkErb2gzZFk3c3grNDl2SGN2OHZId3BxU2l0TTd6dUVkdWQxTHhVVGhiWGZWelNLaWlPUHZGOUFKaTc3UWUzKzd3TVhselNTWnZ3ZC9XaDM4a3F5a0pCUWEzbGFDQXBOSWwyRWRxVmRFdDIxOHdhOURwOWpkWThUYzNINU1QN1Y4MmdUVmdTeDRxSzZUN25KM0xMeis3SjFldlRLeXlZSWRIaFROdnUvTHdOTkJrcHFyVFVlZXcvTkRxYy9mbEZwSmZVMzFyd3JrN2EzOEVmSjNOWmYrTFVmMzhLa0J6b1Q1SEZRbnB4YWFObUVaNHUxR3hpMDRTTFNQVDNCZTJ6dDI5TDZ0bGUzVGtadUx1RzdaL3Zmb1AxR1kxL0J2ZXZCTGZWdVliQnJvSDc3OGVYTUhYSUYrZ1ZBNHNQZjhYb1JPM1NiZGR3MnR2Z3h4dm5mKzlZN21jTTVJR2VMOUxLdnkzYlRxN2xnKzFUYTdTcmFRajc2eXVxekdmWnNibDFyanU4MWVYNEdRUGR4dWhuRENRaG9CMGg1Z2hDekpHRWVVY1Q3aDJGcnpHUStZYytiVkRnYnRaN0UyUU9xeEc0QTl6WjdTbDZoQTlteWVHdldYMThFWUZlb1pSYWlubHl3RXhVVmVYUjFWZFJXT0dzb25HOU11QjBQYi8rRGl5MnB0c0JkQTNiYjkrMG1zOE9IMml5NXhLaXNiaUc3YmN2T2Nwbk8xdjRBYlE0WjlVSTJ4OGQ3ekdWN2VMY1ZpTnNIL2YyT1ZuWkxqeFByV0Y3dDI0dHU3SmRDTHM2d3ZhcHY3ekU0dDIxdEJFU29vV29IclozbSsxWmJXVEV1Y3ZUd25ZNEIxdktuSW13dlRIcEZRTUduY0d0Qi9xRkNSUFJLd1pzcW8ydEoxWTdBdmU2V0ZVckZWWXRZTzhXTnBEN2UwNWwrdFlwbEZ2LzNpUmZmc1pBTGt1NnFjR1BheHZVaFR1N1BWVmplZldKU2svbnhFVlpMYS9Cb0RNUTdCWEJ1dlJmV0prNm41T2xHZWdVUFlVVmVReU0xZ0w1akpLam1QVSttTDE5eUN2UFJxZm9lSEhEdlExK0xYckZpRjV2L052dlpXMGtiQmVlU01KMjRTbThEVm9ibWE3aFptejVKNXU4WjdzUWpTWXdCUC9YRjRIQlNNWEpJamFNbDdCZGVBYTlyeGQ5NXR6bEROc3pNclRLZGduYmhTZnc5NGNORyt4aGV3b1N0Z3NQNG1Yd1lzYkV0MmtUbGtSR1NTbmQ1M2hlR3hseGJ2STNHdGh3eFNoNzJKNEM5R3ZwWVR1Y1k0SDdtUXpicTFkbXU3b29jVExqMjl4Uzczb0FIVU42ODBEUEZ4MjNGUlFHeDJqOVNQL01Xa05PV1pianZyckM2VkpMRWRPMlBzYmQzWjZoUTBndmtvTzZjbDNIaC9sd1I4MVp1YytFakJLdFA3cUtTblpwQmhrbHg4Z29Qa1phMGVGRzJYNlVid0wvNlRlanpuV2lmUk40ZHRBbmdOWUxQdG8zb2M3MTYxUGY3N0toSkd3WG5rakNkdUVwdkEwNjFseVhUSThJYnkxc2YyUk1rN2RqRWFKUkJJWVE4Tlp5UjlpKzd0TC9ZU21Rc0YyMGZIcGZML3I5ZUMvZXNWV0ZSQmtaMm9TY0xiMk5qQkFBQVFId3h4K1FsQVJhNFBNRkVyWUxEK0ZsOEdMbTVCa2toeWVUVVZKS3AyOFduL050WklSbkNEQWErR1BpeFNRRitJSDIyZHROVVpTaWVoN1dJcHd6Z2J1blZiYmJwZVR2UWtWRlFlRmthVHByMDM5bVc5WmE3dXoyRkhNUGZPQzJibWFKczFlZlVXY2twR3BpVUxzS2F6bnYvUGtrZDNkL2xpaWZWc3c3K1BIZkhsOURlN2piblNnNXprc2I3eWU5K0xDajh0NnVYOVFJeDg5UHJybko3VDQvVXlELzZ2Ty92emRvRHlCaHUvQkVFcllMVDJIVUtheTZwcTBXdGhmbFUveC9ZeVZzRjU3QjdJUC90R1ZnTUZLWlg4cTZNZE1rYkJjZVFXY3kwSGZ1M2M2d1BTY0hPbmVXc0YxNEJyTVpObSsyaCsxcHdKZEkyQzQ4aEVGbjROMUowMGtPVHlhbnJKek9FcllMRDJIVzY5aDg1VVgyc0QwTjZPNHBZVHVjSXozY1cxclkzak5pQ1AyalJnTHc3cmFuNjEyL2xYOWJDaXB5eUM5M3psWnMwQm14MkNveDZreU9GaWtyank5dzNPOW5DcVJYK0hrMWxnT1k5Rjc0R1FQSktUdnhsMTlEakY4aUFCWmJKU2RLanRlNWJvUlBMQWFkRWVDMEt0Z2pmR0xwRU53VHFEbDJvODZMZ2RFWEFyRHQ1RHJ5eXJWSnNiejBadG9HZFFWZ1ovYkcwMzRkTFpHRTdjSVRTZGd1UElWUnA3RDJ1bVI2Ui9sb1lmdkRGNk1XZWM0RXFlSWNadmJCLzcwMUtFWVRsZm1sckwzb3YxanlHNytkblJDTlRXY3kwRy9CZmZpMEN0VVc1T1JvazIzbTVOVDlRQ0ZhQXJNWnRtK0h0bTFCQzN3K0FxWkkyQzQ4Z1VGbllPYmtkK2tRMlo2Y3NuS1N2MTVJam9UdHdnT1k5VHEyVHhwTjIwQi8wRDU3T3lpSzRsRzlQOC82d0wybGhlMUMxRVhDZHVHSkpHd1hua0lCMWw3Zmp2N1JQcWhsSlJROU9CSzFVUG9HQ3crZzArSC84V1lVb3hmV2tncldqSGlkeXJ5UzVoNlZFUFZURlBvdmVnRGZ4RER0ZGxFUnRHNE5KMDgyNzdpRU9CMDZIZXphQmUzYkErUUE3eUJodS9BUUNnb3pyMzZYemxHZEtLcXNwUFdYOHpsWkptRzdhUGwwQ3V5NjZoTGFCd1dBOXRuYldsRVVqN3NjV2RmY0EyaEtFcllMVHlKaHUvQkVUMGpZTGp5RWhPM0NZMG5ZTGp5VmhPM0NrMG5ZTGp5WWhPM0NVNTB0WVR1Y3hZRzdoTzNDazBqWUxqelJFNTE2OEt5RTdjSURLTUR5cTlzNncvWkhMcFd3WFhnR25RNy9EemM1d3ZaMWwveFB3bmJoR1JTRi9ndnVkNGJ0eGNYUXNhT0U3Y0l6NkhTd2M2YzliTThGM2tQQ2R1RWhGQlNtVDV4RzU2aE9GRmRhNkRocmtZVHR3aVBvRk5nNXlSRzI1d0x0UFRWc2g3TzBwWXlFN2NLVFNOZ3VQSkdFN2NKVDJNUDI4MXY1T2NQMm5Nem1IcFlROWRQcDhQOW9FNHJKN0FqYnl6TTk5cGhEbkV2c1lYdFN1SGE3dUJnNmRJRFUxT1lkbHhDbnd4NjJkK2dBV3VEekx2QzRoTzNDRTlqRDlwNXhQU2l1dE5CaDFrSlNpMlcrRjlIeTJjUDJEc0dPc0wyZG9pZ2VmWmIrckt0d1YxWDFDU1JzRng3aWt0YlhTdGd1UE02VEVyWUxENkVBaXllMjBjTDI4bEtLSDc5Q3duYmhHWFE2L0dldTE4TDIwZ28yWEQ1ZHduYmhHUlNGZnQvZjR4NjI5K2doWWJ2d0REb2RiTm5pR3JaL2dJVHR3a01vS1B6M2l0Y2NZWHVQT1Vza2JCY2VRYWZBbGlzdmNnM2J1M2g2MkE1bldZVzdxcW92QVArV3NGMTRnbkZ0YnViaXhLc2xiQmNlNVlXdXZmbDN4KzRTdG9zV1R3RituZHlXQytLcnd2YkhMc2VXZWJTNWh5VkUvWFE2L0QvWWdHTDIwY0wyOGRNcFBaclQzS01Tb241VllidGZoeWp0dGoxc1B5RDd1TUlEMk1QMjd0MUJDM3crQXg2VXNGMTRBZ1dGdDY1OGs5NnRlam5DOWdNRlJjMDlMQ0hxWlEvYnU0Y0dnL2JaMjFGUmxMT2lRdXFzQ2R3bGJCZWVSTUoyNFlra2JCZWVRc0oyNGJFa2JCZWVTc0oyNGNra2JCY2VUTUoyNGFuTzVyQWR6cEtXTXZhdzNXS3JsTEJkdEhqT3NOMHFZYnZ3R002dzNTWmh1MmpSRkdEaGxVbGEyRjVXUXZHVGt5VnNGNTVCcDhQLy9iVmEyRjVTd2FhcjNwT3dYWGdHUmFIUHJEdWNZWHRSRVF3WUlHRzc4QXc2SGF4ZGF3L2I4NEF2Z1FjcnJaVVN0b3NXVDBIaDljdGZvWGVyWGhSVldoZ3c5eGNKMjRWSDBDbXc5dklMN1dGN0h0RDliQXJiNFN5b2NIY04yei9aK1RLYlQ2eHM3aUVKY1VxdVlmdjE2MWN5KzFoS2N3OUppSHE1aHUzWEx6eks3RDE1elQwa0lXcGxEOXRISndWb1lmdVVTZGpTRGpYM3NJU29uejFzOS9ISFdsTEJ4b2t6S0RuazhhMHJ4Ym1nS213UDZCYW4zUzRxZ3I1OVljK2U1aDJYRUtmREhyYjM2d2RhNFBNRmNGK2x0WkpubGp6SHIvdVdOKy80aEtpRFBXd2ZtRGlBb2tvTGZiLzdtVDE1TXQrTGFQbnNZWHUvaUZEUVBudTdLWXB5ckptSDFlZzhPbkJYVmZVWjRFbUFySkowRHVSdGErWVJDWEZxcmZ6YkV1ZmZCb0NEUlFXc3pNcG81aEVKVWIrZXdhSDBDQW9GNEdCZU9TdVBGVGZ6aUlRNHRmTmIrWkVVWkFKQUxTbkVKaE9rQ2craGowb0FneEVBUzJHWlRKQXFQSVlwd2g5amdMZHpRVjRlSEQvZWZBTVNvaUZpWXlFb0NDQWZyWTNNL1FESDg0Nno5ZmlmelRreUllclZNNjRITVlFeEFPU1ZWM0JjSmtnVkhpTFcxNXNnTHhOb243MjlGVVU1Mk14RGFoS2VIcmpuQWtITlBRNGhoQkJDQ0NHRU9FZXBlUGh4cFRpbjVRTzlnVTFJdGlDRUVHZktXUjIyZzRmdkdLbXEyaFhvZzdhVEowUkxGd2NrdXR3K0JLUTF6MUNFT0czMnYxdjVleFdlSUFnSXdibGZzQU00M0d5akVlTDBoUUUyUUpxMkMwOVVCbmdqeDJUQ014MVJGT1dFWkF2Q0E3bnU5OG8rci9BMFJ4UkZPZEhjZ3hCQ0NDR0VFRUlJSVlRUVFnZ2hoQkJDQ0NHRUVFSUlJWVFRUWdnaGhCQkNDQ0dFRUVJSUlZUVFRZ2doaEJCQ0NDR0VFRUlJSVlRUVFnZ2hoQkJDQ0NHRUVFSUlJWVFRUWdnaGhCQkNDQ0dFRUVJSUlZUVFRZ2doaEJCQ0NDR0VFRUlJSVlRUVFnZ2hoQkJDQ0NHRUVFSUlJWVFRUWdnaGhCQkNDQ0dFRUVJSUlZUVFRZ2doaEJCQ0NDR0VFRUlJSVlRUVFnZ2hoQkJDQ0NHRUVFSUlJWVFRUWdnaGhCQkNDQ0dFRUVJSUlZUVFRZ2doaEJCQ0NDR0VFRUlJSVlRUVFnZ2hoQkJDQ0NHRUVFSUlJWVFRUWdnaGhCQkNDQ0dFRUVJSUlZUVFRZ2doaEJCQ0NDR0VFRUtJbGtCcDdnRUlJWVFRUWdnaHhObHFma3hNdkVHbmV3SlZUVlJWOVYrWHBLWDkwZHhqRW1mT290alkveWlLOG55amJWQlZieDU5L1BnbmpiWTlJWVFRUWpRNlEzTVBRQWdoaEJCQ0NDSE9OajlHUkVRYURZYUhGWjN1WHdBb0NncHNYaHdiTzhkZ3N6MTlZWHI2N21ZZW9oQkNDQ0dFYUFLNjVoNkFFRUlJSWZFVlA2OEFBQlFKU1VSQlZJUVFRcHd0bG9lSCt5Mk1qWDNJWkRLbE84SjJPMFZSVUpSSkZyMSsxK0s0dVA4dENRdUxicVpoQ2lHRUVFS0lKaUtCdXhCQ0NDR0VFRUw4VFl2QWEyRk16TTFsWGw3Wk9rVjVnL3JiZHo2Z21zMXBTMkpqbjVnYkZCUjBKc1lvaEJCQ0NDR2FuZ1R1UWdnaGhCQkNDUEVYYlFMandyaTRDVXBjWEtaT3Avc0lNRFhrOGFxaVBHdjI4OHRkMktyVnZUOUZSdm8yMFRDRkVFSUlJY1FaSW9HN0VFSUlJWVFRUWpUUWJOQXZpWTI5TkNzdTdyQU92Z1VDLzg3MmRLcjZ0czFneUZzY0czdmo3QWFHOWtJSUlZUVFvdVdRd0YwSUlZUVFRZ2doVHRQVG9Gc1VGWFcrWDJ6c2RsVlJGZ0F4amJaeFJUR2dLSi80eGNhZVhCd1hkL2xzMERmYXRvVVFRZ2doeEJsaGFPNEJDQ0dFRUVJSUlZUUhVQlpHUi9mVzZYVC9RMUVHTmVrVEtZby84TDEvWEZ6YVFwdnRwdUswdEdXVHdOcVV6eW1FRUVJSUlScUhWTGdMSVlRUVFnZ2hSQjBXeHNWMVhSUWJPMCtuMTI5czZyQzltaGlkVHZlemYyenNqb1hSMFVQVitpZGlGVUlJSVlRUXpVd0NkeUdFRUVJSUlZU294YUxZMkxnbGNYRWY2bUNib2loam1tMGdpdEpCcDlldldCd1g5OXVpcUtoT3pUWU9JWVFRUWdoUkwya3BJNFFRUWdnaGhCQXVGa1ZGaFdNd1BLTEF2OVRtSG93TEJZWmlNT3hjRkJ2N25jMWkrZGVZek14RHpUMG1JWVFRUWdqaFRpcmNoUkJDQ0NHRUVBSllIaFFVdERnbTV2OFVnK0dFQXY5cTd2R2NpcUlvRS9SRzQ4RWxjWEVmTG9xTmpXdnU4UWdoaEJCQ0NDY0ozSVVRUWdnaGhCRG50Tm5oNFg0TFkyUHZLdlAxelVLbmU2VzV4M082VkxoRlVaUmpTK0xpWGxvZUV4UFczT01SUWdnaGhCQVN1QXNoaEJCQ0NDSE9VUitEZVhGTXpHUi9reWxEcHlnelVCU1BiTG1wd3FObE9sM1dvcGlZUnhhRmhBUTA5M2lFRUVJSUljNWxFcmdMSVlRUVFnZ2h6aW4vMzk2OXgxbGQxM2tjZjMzUGpERGNCSVZoaEJsRnpDQ1Rjck5RdHhRM1M3bVZqVnVTcHVhdHpWb3pERGZGMnlacVptVnFXKzE2YWZOV0taU1dLQXdnUVhJUjg0WmhxU0JLNkRETU1EZzRBd2lEek8rN2Y4RGtjWGFJWWViSG5JRjVQUitQODNod2ZwZlA3L003L0hQT2U3NlB6MjhLZENrcktSa3pvTGg0SlpuTS9ZVFFJOWM5cFNGa01qOE0zYnZYbEJVWFh6Q3pxR2l2dUNkSmtxUTl6UjY1Z2tPU0pFbVNXdVBSb3FKRDh2Ylo1MzVpUENRQ3hMaTJUUVZEU0hlVVM0eHZBbTE5VnV2MU1ULy9pbWtsSmVQR2xwZi9LWTIySkVtUzFESUc3cElrU1pJNmpjOVVWYjBHSEoxV3ZiS1NrcmFHNCs5UnVXcFZ5Ym13T2MyYWtpUkphaitPbEpFa1NaSWtTWklrS1FVRzdwSWtTWklrU1pJa3BjREFYWklrU1pJa1NaS2tGQmk0UzVJa1NaSWtTWktVQWdOM1NaSWtTWklrU1pKU1lPQXVTWklrU1pJa1NWSUtETndsU1pJa1NaSWtTVXFCZ2Jza1NaSWtTWklrU1Nrd2NKY2tTWklrU1pJa0tRVUc3cElrU1pJa1NaSWtwY0RBWFpJa1NaSWtTWktrRkJpNFM1SWtTWklrU1pLVUFnTjNTWklrU1pJa1NaSlNrSi9yQmlSSmtpUkpPZGYxWUJnQXNCazJWa0oxQzg4cjZBZjdySVgxT3pxZ0h3em9DVjBCL2dibHdOWWRISnBmQ0FVQTFiQ2h4WjIzb0VlZ0hvZ3AxcFFrU1dxV0s5d2xTWklrcVJQckQwVlB3cndWc09KRmVQRVFPTFNsNTA2RThkVlF0eHBXTjdkL0VBd3VoeFVyWU1WaVdBeUVIZFg2TmR5M0J0YlBnVVd0dUkwZGVobWVUNkNoRHVvK0NJZW5XVnVTSktrcEEzZEpraVJKNnFST2doT2ZnMmVQaHFNQXVrTFhPVEIzTTJ4dStsb095NXVlZnlSOEZPQkplTEs1K3JmQ3pWMjNyMjd2QTMwdWcwdWFPKzdqOE05ZmhIRUF3MkJZaE5qUzErMXdXM2F0OThHaGxWRForQm9LUXdPRVh0QnJEdndoZTEvanEyMmZvaVJKMHJzY0tTTkpraVJKbmN3Z0dId0RYSDg2bkI2eVZwMW5JTk1Za0RlVm4vWDc4U2E0NlpLczhMd1VTbVBXeUpZQTRXdHdRU21VQXZ3Wi9ud0VIUEZkdVA1NWVING16R2c4dGcvMHVSdnV5VUNtQm1xcVd6N09Cb0RWVFFMelBNZ3ZncUxtanQzUmRrbVNwTFFZdUV1U0pFbFNKOUVMK3Y0Q2JpdUYwdXdBL1NxNCtydHdmZGFobWZQaG5PL0REL3BDMzBxb1BCVk9iZWwxUnNISUg4Ti9BU3lDUldOaDlFdXd0QWlLZmdjUC9TdDhZUVpNQndvZWhBZmZEKzhIbUFiVFZzTHJMYjNPRkpqOEFyeXdvLzBCOHUrQ241OEQ1L3dlZmo4UkppNkZwUUJENEFOTDRhV1dYa3VTSktrbEROd2xTWklrcVpOWUQyK3VnVFg1a0w4YVZzK0cyV2ZCV2RmRGRRM3d6bzF3MDZsd3lsVnc5WWZod3dEVFlQcDVjTjRhcUdxc2N5Tk1XZzZ2L2cvOGR5M1VIZ3FIaGUwcjNFdmhzdy9DUTEyZ3l3YlljQ2FjdlE1cXZ3cGZmUmdlN2diZEhvV3BrK0RhWmJEc0JEaWhzZTVaY05hdTNNOWY0Qy8vS0hBSGtrdGdmQzNVZlFNdUJEZ0ZUdG1sRDAyU0pHa1hHTGhMa2lSSlVpZHlJWHhyQ2J4d085d0x2TDBVbGwwUDEzMFBicHdBbHhSQ0lVQTVsSDhiL3VNQm1OeTB4bHBZUHhTR0FpeUFoVS9CZ3Y1UWRBRjg3VGE0TFFPWkNQRmNPTzgxZUFWZ0treTlBYjUzQlZ5ZUIza2o0YVRiNEk0SWNTYk1IQVdqWU5zNG1wM2RRL2I0bXAxc1M3TGZOeDE5azMzdVJ0allFM3J1N05xU0pFbi9pQTlObFNSSmtxVE9aY3Y5TUdVa2pQZ1IvT2cwK0dMamprSW8zQVNiWnNDTWkrQ2lsN2VQWDJuT2NYQXN3SHg0dkR2MDZBRTlYb0dYbjRDRkFQZkF2Y3ZobGNLc0VQdEt1T0lPdUFQZ2RyaTlHaXBQaHMvZERmYzBIdE9TQjZVMjEwODkxTmREZlFNMEFDU1ExRU45OXI3czF4YllrbjN1WnRqY3lzOVRraVRwN3d6Y0pVbVNKS21UK0R4OC9uVllXUXR2em9DeUNUQmhHQXdEV0FnTGI0RmIxa0wxS0JqMU0valpabmk3dVRxOVliK1B3RWNBNXNLYzdIM1h3WFgzd1gzbndObUxZZkVSY0F4QVArZzFFUzYvQUw1K09VeThEMzREOENnOGtuMytVRGhzWjYvbWVpcUFnZ0xvV3c3bEFOK0hINHlIaXdIS29Hd1lIRjRBQllWUVhBQzl6b1F6c3MvdEIvMWE5NmxLa2lTOXk1RXlraVJKa3RSSnpJSFp2YUZQNC90bjRkbUg0SGRUNFpGeGNPcGxjR2tYNkFKUUJFWFB3NUttTlFxZzc0bnc2UXhrNnFCdU5WUmt0aS9tMmgvNkxvUm5sc0R6MmZQWSs4R0FNcGo2TWZoWU1ReThDQzdhVVk5bndabXR2TDBlajhLVVFURG9IWGpuYnJpekFMb3ZnUG1sVURvYVJoOEpINzBiN2hvT3d4dFBlbU1YSHRJcVNaSzBNd2J1a2lSSmt0UkpySVBhYjhBM0FNcGdkb0QxWjhCWFpzR01BVEFnKzlnOHlNdUR2T3h0eWJhWjZIRUFGQUhzQy91K0Rxc2E5NWZCakdmaDJaTzN6Mk1IR0Eyajc0ZjdHMWVROTRSZVFBRTdHT0Z5RlZ6Wm1uc2JCUDM3d3Y0QTM0RnJsc0ZyQU1mQjhSZkF2dzJCb1MvQ1h4ZkRjOFZRbklGTUZWUmRCaE5iY3oxSmtxVG1HTGhMa2lSSlVpZHlIOXgvQW95NEFTYWRCcWYxMmhhQXN4Yldqb2VMZncyL2FqeTJIL1M2RSs0dGhWS0FpMkU4T3hnenN5TVRZQUxBRWxoeU1YeHpManplOUpqSjhNQmY0Y1Uvd3B5KzBIY2V6THNKZnJpejJzL0RjNDMvWGdrcnpvWnpsOEpMNCtHYjQrR2JUWTgvSTJ1TURNQUJjTUE5Y1BjSFlVZ04xTzNLZlVtU0pEWEh3RjJTSkVtU09wRkg0ZUd4TUticDl2V3dmaEVzYUh6L0tmamtuZkMvZzJGd2hIZ1pYUG9UK0NuQVQrQ24yLzhkZ0c1VnNLSS85RDhhaGo4Rnp3M2N2dEljdG8ydG1RVFhQUUpUZ2Z4ajRkZ0YyNEx5dndmM0kySFVaSGlnTi9RR0dBRWpSc0NJbmQzTGFYRDZaSGlnNmZhaTdTdndXeXJ4K1dhU0pDa2xmcW1RSkVtU3BFNWtQSXpmREpzcm9YSVNYUHMrR0xJRWxneUd3Yk5nOWlmaCtOL0NiMmZEbk1Fd2VBTnMrQktjL2tPNHFiSEdOVEJwRTJ5S2tFVFkyQi82QTh5SGhSRWE4cmJQZ1FlWUNCTWZnWWVCZURBVXo0ZjVEYkQrV0RpMkVIcmVBcmVXd2ZUZTBQc3RlQXVnRHVyK0U3NHpEQTRmQ29jZERzTXVoeXNxb0tLeDdtU1lQQmZtN3VnK3c3WS9CZ0RiSHNUYTlIMy9KaU4wSkVtUzB1QUtkMG1TSkVucVJGNkY1VWZEOENYd01yQVY0RXc0OHhsNDVsQTRkQTc4c2ZIWWhiRHdIRGg3T2J5YVhTTkFLTmcyaC8wOXVtUUY3YzA1Q0E0Q3lFQm1EVlQwaDRQT2hpOEhDRGZEelpmQWxWZkJ0NitBeTYrRlNlZkRlWS9CN0xFd3BuSEcvQ3lZTlFtdWVRSVd0Zm5Ea0NSSlNwbUJ1eVJKa2lSMUl2dEI3d1F5WDRRdmZBeU8vRGg4NGlnNEtqL3I5K0V5V0hZMVhEMEZwalJYNHhkdzF5UHdhQTJzMndpMVMrQ0YvdEQvWkNqOUV6eTVHZDVwUExZVVNpdGhWUUtaYytCc2dGcW9YUVlyZ0ZnS3BkMmgyd3lZTlF3K1VBV1ZpMkRSQ1hEQ0lCajBGVGkvc2RZS1dQRTBQSE13SEpKQThpcXNySVkxYkh1WXF5UkpVczRadUV1U0pFbFNKM0VjZkdKZTFwejJiUFZRUHd0bTNRNjNUNFBwUU54Um5aV3dZdVcyd0J5MkhSZ0JxbURWR3FnQ011dGczWDZ3MzRWdzRZVndZZmI1ajhGampmV1BnYU5QaHM5TmdkODBQc0Mxc2VaQ1dQZzR6RHNKVGh3T3d3ZkQ0Q3ZoaXV4YWQ4RmRDK0dKbjhPZDJkdGpWdjlMNGFYc2ZVM2ZyNE4xOE40eE5KSWtTYTFoNEM1SmtpUkpuY1I4V0RnUEhoOEJ4emRBdzB2dzBueFlNQS8rT0F2S2FxQXVwVXNsL3c1ZnZ4bHVHWkExSzMwRGJKZ0xjNzhGRnpkdWV3SVdmUTl1ekVDbUNxcm13TnhaTUxNTXBsZHRXNzNPVlhEbGdURHdVM0RTOFhEOE1YRE1FQmhTQXpVVFlFSXBsTlpEZlVxOVM1SWt0WnAvdlpja1NaS2tWaW9yS2RrSWRFK3IzbnJvUHE2OGZGTmE5Wm96QkE0cGdPNUw0QlU2U0VoOUluenFEWGpqWlZpMkM2ZDFLNGErcTZCOHR6WFdSdE9MaTI4TklZeFBxMTRDWjR3dEwvOTFXdlVrU1ZMNlhPRXVTWklrU2EwVVkxd2ZRa2d0Y08vNTl0djdBTHMxY0Y4R3IrM08rcTN4R1B5aEZhZHQ2c2hoTzBBSTRVTXBsK3dRZnlDUkpFazdsc2wxQTVJa1NaSzB4d29oclJFczI4cDE2M1o2bXZXVVl6RWVrbWE1dkJnM3AxbFBraVNsejhCZGtpUkprbHF2TnRWcUlmdzQranR0cjFBMmNPQ3h3S0EwYTBZd2NKY2txWVB6aTV3a1NaSWt0VkpJa3FVcGwrdzY0OEFEeDZWY1V6a1FRN2lERU5KOWJsb0kxYW5Xa3lSSnFUTndseVJKa3FUV0N1R3ZxZGRNa2w5TzMzLy9rdFRycXQyVUZSYy9HRUw0UU5wMXQyelpVcFYyVFVtU2xDNERkMG1TSkVscXBTVEdGMU12R2tJZTNic3ZtMVpTa3ZZRE45VU95b3FMSHdSS2dYUlh0ME95ZU0wYVY3aExrdFRCR2JoTGtpUkpVaXZsSmNueTNWRTNRTGRNakl0bkZoZmY1a3ozUGNQTWdRTVBuRjVjdkJRNGhSQlMvejhMOE9vMWtLUmRWNUlrcGNzdmJwSWtTWkxVU2cwTkRXL3V0dUloNUNVaFhGQldYRncxZmVEQVM2L3g5MXVIOUdDL2ZnUEtpb3ZueGt6bTFSRENrTlRudG0rWHdOTzdvNjRrU1VyWGJ2a2lJRW1TSkVtZHdYVG9Ha3BLTnJmSHRXS002d1A4T1lad3c1ank4aGxBYkkvcjZ2K2JVbGpZczJlWExwZUdFTDVFakFjVFF0NXV2MmlNRTBhdlduWExicitPSkVscUV3TjNTWklrU1dxRHNwS1NaNENQdHVjMUk3d1Y0STBZNDNONUlUeTJ0YjcrRDJPcnF5dmJzNGZPWk1ZQkJ4eVY1T2QvTXNRNGtoQU9Kc2FEMmlWa3p4S1RaT1NZaW9wWjdYbE5TWkswNnd6Y0pVbVNKS2tOcHBXVWZENER2ODExSDhTNE1ZYndGbEFMYkF5d0FhZ2dTV3FBR2tLb0Rabk1GbUxjMHBBa1d6TWhkTm9WOGpIR1RDYUVMZzBoZE1ra1NWY3ltZjBEOUFVS1k0ejlnQjZFMEN2RzJDZEFIMExJejNIRERldTNiT2t6cnJwNlEwNzdrQ1JKTzVYYkx3MlNKRW1TdEljTFc3Zk9JNzhEL0xRS29VZUFIa0R4ZTdabjNoMzlIbVBjdnFsemo0TVBJUkRaUGhSLysyY1IzOTM1bnVNNmdnQnpETnNsU2RvemRPNXZXWklrU1pMVVJoc3FLMnVBZDNMZGgvWmVTWXhUYzkyREpFbHFHUU4zU1pJa1NXcURjZEFRNFpKYzk2RzlWdXl5ZGV0dmN0MkVKRWxxR1FOM1NaSWtTV3FqVEYzZHIzTGRnL1pTTWY3eTAydldWT1c2RFVtUzFESUc3cElrU1pMVVJxUHE2bXFJY1ZHdSs5QmVLTVk3Y3QyQ0pFbHFPUU4zU1pJa1NVcEJraVNuNTdvSDdXVmluRHVxb21KaHJ0dVFKRWt0WitBdVNaSWtTU2tZdTNyMTZ6SEdzbHozb2IzSDFvYUdpUUZpcnZ1UUpFa3RaK0F1U1pJa1NlbUlEVEYrT2RkTmFPOFFrdVRPejFaV1BwWHJQaVJKMHE0eGNKY2tTWktrbEh5Mm9tSnRET0dVWFBlaFBkN3F1azJidnAzckppUkowcTdMeTNVRGtpUkprclEzZVg5ZDNiS1NYcjArUkFpSDVib1g3Wmtha21UVUtkWFZ5M1BkaHlSSjJuVWgxdzFJa2lSSjB0NW1PblFOSlNWUEFSL09kUy9hc3lReG5qdDIxYXE3YzkySEpFbHFIVWZLU0pJa1NWTEt4a0Q5K3ZMeVk0anhiN251Ulh1VXl3M2JKVW5hc3htNFM1SWtTZEp1TUE0MlZhNWFkVmhJa25tNTdrVWRYMnhvT0hOMGVmbU51ZTVEa2lTMWpZRzdKRW1TSk8wbTU4TG11b3FLRTJLTXQrYTZGM1ZRTVZhVEpNZU5XYjM2VjdsdVJaSWt0WjB6M0NWSmtpU3BIWlFkY01DL2tKLy9NTEJ2cm50Unh4Qmp2RGZac09IaXo5VFdyc3QxTDVJa0tSMEc3cElrU1pMVVRxYVVsSFRiRjg2UGNDdVFsK3QrbEJzeHhpZVRKTG4wTTZ0WEx3QmlydnVSSkVucE1YQ1hKRW1TcEhZMnQ3Q3c1NmF1WGM4bHhpdERDRVc1N2tmdDV1R1FKRDk5c3FKaXpqV1E1TG9aU1pLVVBnTjNTWklrU2NxaHNnRURScEtYZDJxRXp3WG9sK3QrbExxbkFqd1V0MjZkUExxeThtKzVia2FTSk8xZUJ1NlNKRW1TMUVFOFVseDhSSDRJUnhQamtjRHdDUDhVUXNqa3VpKzFVSXpWaFBBMDhEUU5EVXRpalBQSFZGWlc1N290U1pMVWZnemNKVW1TSkttRG1nSjVQUW9MQzVNdVhZcnlZaXpLaE5BbmdRSkM2RXFTZE0xa01zNkJiMmRKakZ1SXNaNU1wajVwYU5pVUY4S2FKSVExWWRPbXlqRTFOWFc1N2sr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VNKRW1TSkVtU0pFbHArVCtkZDVnR3dqMExWd0FBQUFCSlJVNUVya0pnZ2c9PSIsCgkiVGhlbWUiIDogIiIsCgkiVHlwZSIgOiAiZmxvdyIsCgkiVmVyc2lvbiIgOiAiIgp9Cg=="/>
    </extobj>
  </extobjs>
</s:customData>
</file>

<file path=customXml/itemProps7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2146</Words>
  <Application>WPS 演示</Application>
  <PresentationFormat>宽屏</PresentationFormat>
  <Paragraphs>225</Paragraphs>
  <Slides>29</Slides>
  <Notes>0</Notes>
  <HiddenSlides>1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7" baseType="lpstr">
      <vt:lpstr>Arial</vt:lpstr>
      <vt:lpstr>宋体</vt:lpstr>
      <vt:lpstr>Wingdings</vt:lpstr>
      <vt:lpstr>Impact</vt:lpstr>
      <vt:lpstr>微软雅黑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HL81829782</dc:creator>
  <cp:lastModifiedBy>Lu.清晨雨露</cp:lastModifiedBy>
  <cp:revision>34</cp:revision>
  <dcterms:created xsi:type="dcterms:W3CDTF">2021-09-03T10:26:00Z</dcterms:created>
  <dcterms:modified xsi:type="dcterms:W3CDTF">2022-06-17T00:51:14Z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FEB18E1B911E4C4F9D9A8A3FCD53C163</vt:lpwstr>
  </property>
  <property fmtid="{D5CDD505-2E9C-101B-9397-08002B2CF9AE}" pid="3" name="KSOProductBuildVer">
    <vt:lpwstr>2052-11.1.0.11744</vt:lpwstr>
  </property>
  <property fmtid="{D5CDD505-2E9C-101B-9397-08002B2CF9AE}" pid="4" name="KSOTemplateUUID">
    <vt:lpwstr>v1.0_mb_uGeu8OW6boT/xLN5BOH41w==</vt:lpwstr>
  </property>
</Properties>
</file>